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79" r:id="rId3"/>
    <p:sldId id="256" r:id="rId4"/>
    <p:sldId id="257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0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894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8A507-7C37-4594-9883-423DCFF151F7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F2DAF-FC13-4E80-AC4E-E1E667586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05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AA983D1-A93C-460F-A799-4F7BAAFCEAD9}" type="slidenum">
              <a:rPr lang="ru-RU" smtClean="0">
                <a:solidFill>
                  <a:srgbClr val="000000"/>
                </a:solidFill>
                <a:latin typeface="Arial" charset="0"/>
              </a:rPr>
              <a:pPr/>
              <a:t>1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FEBCCD2-9D2C-41F2-AD5D-71F2B5C4894E}" type="slidenum">
              <a:rPr lang="ru-RU" altLang="ru-RU" smtClean="0">
                <a:latin typeface="Arial" charset="0"/>
              </a:rPr>
              <a:pPr/>
              <a:t>2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ABC9-EA4B-4C9E-BA96-47282AEF751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F650-989F-452F-9CE3-3E3520352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ABC9-EA4B-4C9E-BA96-47282AEF751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F650-989F-452F-9CE3-3E3520352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ABC9-EA4B-4C9E-BA96-47282AEF751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F650-989F-452F-9CE3-3E3520352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90D38-1E75-4D0B-A7B0-E997E1ACAD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4774493"/>
      </p:ext>
    </p:extLst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ABC9-EA4B-4C9E-BA96-47282AEF751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F650-989F-452F-9CE3-3E3520352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ABC9-EA4B-4C9E-BA96-47282AEF751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F650-989F-452F-9CE3-3E3520352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ABC9-EA4B-4C9E-BA96-47282AEF751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F650-989F-452F-9CE3-3E3520352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ABC9-EA4B-4C9E-BA96-47282AEF751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F650-989F-452F-9CE3-3E3520352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ABC9-EA4B-4C9E-BA96-47282AEF751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F650-989F-452F-9CE3-3E3520352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ABC9-EA4B-4C9E-BA96-47282AEF751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F650-989F-452F-9CE3-3E3520352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ABC9-EA4B-4C9E-BA96-47282AEF751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F650-989F-452F-9CE3-3E3520352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ABC9-EA4B-4C9E-BA96-47282AEF751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F650-989F-452F-9CE3-3E3520352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9ABC9-EA4B-4C9E-BA96-47282AEF751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1F650-989F-452F-9CE3-3E3520352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?uinfo=ww-1341-wh-591-fw-1274-fh-448-pd-1" TargetMode="External"/><Relationship Id="rId2" Type="http://schemas.openxmlformats.org/officeDocument/2006/relationships/hyperlink" Target="http://s_2_petrop.ven.edu54.ru/p89aa1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47738"/>
            <a:ext cx="8686800" cy="4525962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cs typeface="Tahoma" pitchFamily="34" charset="0"/>
              </a:rPr>
              <a:t>     Идея сравнения двух прогрессий: геометрической и  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cs typeface="Tahoma" pitchFamily="34" charset="0"/>
              </a:rPr>
              <a:t>     арифметической привлекла внимание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ru-RU" sz="2400" dirty="0" smtClean="0"/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1547664" y="142852"/>
            <a:ext cx="5629275" cy="909884"/>
          </a:xfrm>
          <a:prstGeom prst="rect">
            <a:avLst/>
          </a:prstGeom>
          <a:solidFill>
            <a:schemeClr val="tx2"/>
          </a:solidFill>
        </p:spPr>
        <p:txBody>
          <a:bodyPr wrap="none" fromWordArt="1"/>
          <a:lstStyle/>
          <a:p>
            <a:pPr algn="ctr">
              <a:defRPr/>
            </a:pPr>
            <a:r>
              <a:rPr lang="ru-RU" sz="4000" b="1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История логарифма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00063" y="1857375"/>
            <a:ext cx="48339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400" dirty="0">
                <a:cs typeface="Tahoma" pitchFamily="34" charset="0"/>
              </a:rPr>
              <a:t>   Архимеда – 3 в. до н. э.</a:t>
            </a:r>
          </a:p>
          <a:p>
            <a:pPr>
              <a:buFontTx/>
              <a:buChar char="•"/>
            </a:pPr>
            <a:r>
              <a:rPr lang="ru-RU" sz="2400" dirty="0">
                <a:cs typeface="Tahoma" pitchFamily="34" charset="0"/>
              </a:rPr>
              <a:t>   Диофанта -  3 в. до н. э.</a:t>
            </a:r>
          </a:p>
          <a:p>
            <a:pPr>
              <a:buFontTx/>
              <a:buChar char="•"/>
            </a:pPr>
            <a:r>
              <a:rPr lang="ru-RU" sz="2400" dirty="0">
                <a:cs typeface="Tahoma" pitchFamily="34" charset="0"/>
              </a:rPr>
              <a:t>   </a:t>
            </a:r>
            <a:r>
              <a:rPr lang="ru-RU" sz="2400" dirty="0" err="1">
                <a:cs typeface="Tahoma" pitchFamily="34" charset="0"/>
              </a:rPr>
              <a:t>Орема</a:t>
            </a:r>
            <a:r>
              <a:rPr lang="ru-RU" sz="2400" dirty="0">
                <a:cs typeface="Tahoma" pitchFamily="34" charset="0"/>
              </a:rPr>
              <a:t> – 14 в. </a:t>
            </a:r>
          </a:p>
          <a:p>
            <a:pPr>
              <a:buFontTx/>
              <a:buChar char="•"/>
            </a:pPr>
            <a:r>
              <a:rPr lang="ru-RU" sz="2400" dirty="0">
                <a:cs typeface="Tahoma" pitchFamily="34" charset="0"/>
              </a:rPr>
              <a:t>   </a:t>
            </a:r>
            <a:r>
              <a:rPr lang="ru-RU" sz="2400" dirty="0" err="1">
                <a:cs typeface="Tahoma" pitchFamily="34" charset="0"/>
              </a:rPr>
              <a:t>Шюке</a:t>
            </a:r>
            <a:r>
              <a:rPr lang="ru-RU" sz="2400" dirty="0">
                <a:cs typeface="Tahoma" pitchFamily="34" charset="0"/>
              </a:rPr>
              <a:t> 14 в.</a:t>
            </a:r>
          </a:p>
          <a:p>
            <a:pPr>
              <a:buFontTx/>
              <a:buChar char="•"/>
            </a:pPr>
            <a:r>
              <a:rPr lang="ru-RU" sz="2400" dirty="0">
                <a:cs typeface="Tahoma" pitchFamily="34" charset="0"/>
              </a:rPr>
              <a:t>   Штифеля – 15 в.</a:t>
            </a:r>
          </a:p>
        </p:txBody>
      </p:sp>
      <p:pic>
        <p:nvPicPr>
          <p:cNvPr id="9226" name="Picture 10" descr="штифе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928813"/>
            <a:ext cx="1604963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 descr="диоф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857625"/>
            <a:ext cx="15113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 descr="picture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221163"/>
            <a:ext cx="1584325" cy="18716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076825" y="5013325"/>
            <a:ext cx="1219200" cy="3667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dirty="0" smtClean="0">
                <a:latin typeface="+mn-lt"/>
              </a:rPr>
              <a:t>Орем</a:t>
            </a:r>
            <a:endParaRPr lang="ru-RU" dirty="0">
              <a:latin typeface="+mn-lt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059113" y="5805488"/>
            <a:ext cx="1219200" cy="366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dirty="0">
                <a:latin typeface="+mn-lt"/>
              </a:rPr>
              <a:t>Диофант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7235825" y="4076700"/>
            <a:ext cx="1600200" cy="3667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dirty="0">
                <a:latin typeface="+mn-lt"/>
              </a:rPr>
              <a:t>Штифель</a:t>
            </a:r>
          </a:p>
        </p:txBody>
      </p:sp>
      <p:pic>
        <p:nvPicPr>
          <p:cNvPr id="5131" name="Picture 2" descr="Oresme-Nico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143250"/>
            <a:ext cx="15843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116013" y="6165850"/>
            <a:ext cx="1219200" cy="3667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dirty="0">
                <a:latin typeface="+mn-lt"/>
              </a:rPr>
              <a:t>Архимед</a:t>
            </a:r>
          </a:p>
        </p:txBody>
      </p:sp>
      <p:pic>
        <p:nvPicPr>
          <p:cNvPr id="5133" name="Picture 4" descr="Картинки по запросу шюк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652963"/>
            <a:ext cx="143986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TextBox 14"/>
          <p:cNvSpPr txBox="1">
            <a:spLocks noChangeArrowheads="1"/>
          </p:cNvSpPr>
          <p:nvPr/>
        </p:nvSpPr>
        <p:spPr bwMode="auto">
          <a:xfrm>
            <a:off x="6732588" y="6488113"/>
            <a:ext cx="1871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ru-RU"/>
              <a:t>Шюке Никола</a:t>
            </a:r>
          </a:p>
        </p:txBody>
      </p:sp>
    </p:spTree>
    <p:extLst>
      <p:ext uri="{BB962C8B-B14F-4D97-AF65-F5344CB8AC3E}">
        <p14:creationId xmlns:p14="http://schemas.microsoft.com/office/powerpoint/2010/main" val="418541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76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76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52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52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96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480"/>
                            </p:stCondLst>
                            <p:childTnLst>
                              <p:par>
                                <p:cTn id="7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84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/>
      <p:bldP spid="92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96944" cy="193899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Единицей громкости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звука служит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«бел», практически - его десятая доля, «децибел».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Разности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громкостей в 1 бел отвечает отношение силы шумов 10. Значит, громкость шума,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выраженная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белах, равна десятичному логарифму его физической силы.</a:t>
            </a:r>
          </a:p>
        </p:txBody>
      </p:sp>
      <p:pic>
        <p:nvPicPr>
          <p:cNvPr id="3" name="Рисунок 2" descr="sound_waves_op_800x59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564904"/>
            <a:ext cx="5184576" cy="3881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ecibel-levels_nf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492896"/>
            <a:ext cx="3456384" cy="4147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0"/>
            <a:ext cx="2173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Химия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1052736"/>
            <a:ext cx="3384376" cy="5262979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Водородный показатель, "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", — это мера активности ионов водорода в растворе, количественно выражающая его кислотность, вычисляется как отрицательный десятичный логарифм концентрации водородных ионов, выраженной в молях на литр</a:t>
            </a:r>
          </a:p>
        </p:txBody>
      </p:sp>
      <p:pic>
        <p:nvPicPr>
          <p:cNvPr id="4" name="Рисунок 3" descr="environmental-effec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4752528" cy="4896544"/>
          </a:xfrm>
          <a:prstGeom prst="rect">
            <a:avLst/>
          </a:prstGeom>
        </p:spPr>
      </p:pic>
      <p:pic>
        <p:nvPicPr>
          <p:cNvPr id="5" name="Рисунок 4" descr="4f329e811c712bc0c8951e28ed3f150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5805264"/>
            <a:ext cx="3043508" cy="7189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0"/>
            <a:ext cx="3874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Астрономия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052736"/>
            <a:ext cx="3168352" cy="230832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логарифмическим спиралям закручены и многие Галактики, в частности Галактика, которой принадлежит Солнечная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E37D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052736"/>
            <a:ext cx="4545280" cy="43913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hubble1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3717032"/>
            <a:ext cx="2780928" cy="2780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4048" y="476672"/>
            <a:ext cx="3816424" cy="563231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Астрономы распределяют звезды по степеням видимой яркости на светила первой величины, второй величины, третьей и т. д.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понять, что «величина» звезды представляет собой не что иное, как логарифм ее физической яркости.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Оценивая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видимую яркость звезд, астроном оперирует с таблицей логарифмов, составленной при основании 2,5.</a:t>
            </a:r>
          </a:p>
        </p:txBody>
      </p:sp>
      <p:pic>
        <p:nvPicPr>
          <p:cNvPr id="3" name="Рисунок 2" descr="52eefb3bb5af9c62cd60fd40b9ee73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392488" cy="6048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0"/>
            <a:ext cx="2583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Музыка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3933056"/>
            <a:ext cx="8280920" cy="2677656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«Ступени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темперированной  хроматической гаммы не расставлены на равных расстояниях ни по отношению к числам колебаний, ни по отношению к длинам волн соответствующих звуков, а представляют собой логарифмы этих величин. </a:t>
            </a:r>
            <a:r>
              <a:rPr lang="ru-RU" sz="2400" dirty="0"/>
              <a:t> Отсюда  видим, что номера клавишей рояля  представляют собой </a:t>
            </a:r>
            <a:r>
              <a:rPr lang="ru-RU" sz="2400" dirty="0" smtClean="0"/>
              <a:t> логарифмы</a:t>
            </a:r>
            <a:r>
              <a:rPr lang="ru-RU" sz="2400" dirty="0"/>
              <a:t> чисел  колебаний соответствующих </a:t>
            </a:r>
            <a:r>
              <a:rPr lang="ru-RU" sz="2400" dirty="0" smtClean="0"/>
              <a:t>звуков.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4781550" cy="2819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 descr="1302325684_spiral-piano-keys-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836712"/>
            <a:ext cx="3619500" cy="3009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0"/>
            <a:ext cx="3301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География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052736"/>
            <a:ext cx="4752528" cy="34163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Рихтер предложил для оценки силы землетрясения (в его эпицентре) десятичный логарифм перемещения (в микрометрах) иглы стандартного сейсмографа 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Вуда-Андерсона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расположенного на расстоянии не более 600 км от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эпицентра.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0d311b95c6b5ce14e09f43a7283d394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229200"/>
            <a:ext cx="3798882" cy="534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6" name="Рисунок 5" descr="1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124744"/>
            <a:ext cx="3347864" cy="5184576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0"/>
            <a:ext cx="3671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Психология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980728"/>
            <a:ext cx="8280920" cy="193899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Вебера —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Фехнера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 эмпирический психофизиологический закон, заключающийся в том, что интенсивность ощущения пропорциональна 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логарифму интенсивности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раздражителя.</a:t>
            </a:r>
          </a:p>
        </p:txBody>
      </p:sp>
      <p:pic>
        <p:nvPicPr>
          <p:cNvPr id="4" name="Рисунок 3" descr="27a64fac426c6eed3ac223b73beaa58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05064"/>
            <a:ext cx="2847145" cy="1361678"/>
          </a:xfrm>
          <a:prstGeom prst="rect">
            <a:avLst/>
          </a:prstGeom>
        </p:spPr>
      </p:pic>
      <p:pic>
        <p:nvPicPr>
          <p:cNvPr id="5" name="Рисунок 4" descr="445655-mas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140968"/>
            <a:ext cx="5544616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0"/>
            <a:ext cx="3671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Психология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3456384" cy="5632311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Фи́ттса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общий закон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связывающий время движения с точностью движения и с расстоянием перемещения: чем дальше или точнее выполняется движение, тем больше коррекции необходимо для его выполнения, и соответственно, больше времени требуется для внесения этой коррекции</a:t>
            </a:r>
          </a:p>
        </p:txBody>
      </p:sp>
      <p:pic>
        <p:nvPicPr>
          <p:cNvPr id="4" name="Рисунок 3" descr="8ac57dd5c75cc1e1499a8669ab4308b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5373216"/>
            <a:ext cx="4449638" cy="11069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Рисунок 4" descr="shutterstock_34323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908720"/>
            <a:ext cx="4824536" cy="4325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0"/>
            <a:ext cx="3671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Психология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908720"/>
            <a:ext cx="7884368" cy="830997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на принятие решения при наличии выбора можно оценить по закону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Хикса.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fcfb68e3f4f84b245eb00741788735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916832"/>
            <a:ext cx="4487370" cy="6040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Рисунок 4" descr="1380304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780928"/>
            <a:ext cx="2503904" cy="37558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1359541224_3620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068960"/>
            <a:ext cx="5508104" cy="33127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0"/>
            <a:ext cx="4389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Информатика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980728"/>
            <a:ext cx="6912768" cy="19389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Применяется для вычисления основной единицы – бита. Бит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это двоичный логарифм вероятности равновероятных событий или сумма произведений вероятности на двоичный логарифм вероятности при равновероятных событиях</a:t>
            </a:r>
          </a:p>
        </p:txBody>
      </p:sp>
      <p:pic>
        <p:nvPicPr>
          <p:cNvPr id="12" name="Рисунок 11" descr="x_b4e637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068960"/>
            <a:ext cx="2540081" cy="335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6656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140968"/>
            <a:ext cx="5184576" cy="338437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04800"/>
            <a:ext cx="8321675" cy="62388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Изобретение логарифмов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1428750"/>
            <a:ext cx="8786813" cy="488057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effectLst/>
              </a:rPr>
              <a:t>Изобретение логарифмов в начале XVII в. тесно связано с развитием в XVI в. производства и торговли, астрономии и мореплавания, требовавших усовершенствования методов вычислительной математики.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800" dirty="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effectLst/>
              </a:rPr>
              <a:t>Все чаще требовалось быстро производить громоздкие действия над многозначными числами, все точнее и точнее должны были быть результаты действий.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800" dirty="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effectLst/>
              </a:rPr>
              <a:t>Вот тогда-то и нашла воплощение идея логарифмов, ценность которых состоит в сведении сложных действий III ступени (возведения в степень и извлечения корня)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effectLst/>
              </a:rPr>
              <a:t>    к более простым действиям II ступени (умножению и делению), а последних - к самым простым,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effectLst/>
              </a:rPr>
              <a:t>    к действиям I ступени (сложению и вычитанию).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840227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1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10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6" dur="10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0"/>
            <a:ext cx="7842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 информации: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3384376" cy="40011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http://ru.wikipedia.org/wiki</a:t>
            </a:r>
            <a:r>
              <a:rPr lang="en-US" sz="2000" dirty="0" smtClean="0">
                <a:solidFill>
                  <a:schemeClr val="accent1"/>
                </a:solidFill>
              </a:rPr>
              <a:t>/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1988840"/>
            <a:ext cx="4459362" cy="369332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2"/>
              </a:rPr>
              <a:t>http://s_2_petrop.ven.edu54.ru/p89aa1.html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708920"/>
            <a:ext cx="4572000" cy="646331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http://images.yandex.ru/?uinfo=ww-1341-wh-591-fw-1274-fh-448-pd-1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1469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645024"/>
            <a:ext cx="5328592" cy="30372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2150" y="2204864"/>
            <a:ext cx="8631850" cy="17543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Практическое применение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логарифмов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piano_key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27984" y="4221088"/>
            <a:ext cx="4104456" cy="23087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ea-shell-animal-picture_1024x768_797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5576" y="4437112"/>
            <a:ext cx="2699792" cy="2024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NasaHeic0602a2048x128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15816" y="188640"/>
            <a:ext cx="2952328" cy="1845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2656"/>
            <a:ext cx="8424936" cy="2308324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Логарифмические функции распространены чрезвычайно широко как в математике, так и в естественных науках. 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/>
              <a:t>Ряд явлений природы помогает описать  логарифмическая зависимость. Иначе говоря, математики, пытаясь составить математическую модель того или иного явления, достаточно часто обращаются именно к логарифмической функции.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0004-002-Osnovnoe-logarifmicheskoe-tozhdestv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429000"/>
            <a:ext cx="4176464" cy="2713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252937647_enstein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27584" y="2708920"/>
            <a:ext cx="3271285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851920" y="188640"/>
            <a:ext cx="5121002" cy="3816423"/>
            <a:chOff x="819150" y="692696"/>
            <a:chExt cx="7505700" cy="5984329"/>
          </a:xfrm>
        </p:grpSpPr>
        <p:pic>
          <p:nvPicPr>
            <p:cNvPr id="2" name="Рисунок 1" descr="005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819150" y="692696"/>
              <a:ext cx="7505700" cy="59843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Прямоугольник 2"/>
            <p:cNvSpPr/>
            <p:nvPr/>
          </p:nvSpPr>
          <p:spPr>
            <a:xfrm>
              <a:off x="827584" y="692696"/>
              <a:ext cx="2952328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" name="Рисунок 4" descr="220px-Logarithmic_spira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260648"/>
            <a:ext cx="3448017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27584" y="4365104"/>
            <a:ext cx="7632848" cy="193899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Одним из наиболее наглядных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примеров является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логарифмическая спираль. Спираль в одну сторону развертывается до бесконечности, а вокруг полюса, напротив, закручивается, стремясь к нему, но не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достигая.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36712"/>
            <a:ext cx="8640960" cy="23083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Раковины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морских животных могут расти лишь в одном направлении. Чтобы не слишком вытягиваться в длину, им приходится скручиваться, причем рост совершается так, что сохраняется подобие раковины с её первоначальной формой. А такой рост может совершаться лишь по логарифмической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спирали. 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793px-NautilusCutawayLogarithmicSpira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645024"/>
            <a:ext cx="3930045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5222407_407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419872"/>
            <a:ext cx="4296138" cy="32221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2987824" y="0"/>
            <a:ext cx="3024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Биология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445224"/>
            <a:ext cx="6768752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из наиболее распространенных пауков,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эпейра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сплетая паутину, закручивает нити вокруг центра по логарифмическим спиралям. </a:t>
            </a:r>
          </a:p>
        </p:txBody>
      </p:sp>
      <p:pic>
        <p:nvPicPr>
          <p:cNvPr id="3" name="Рисунок 2" descr="epeire02-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5981650" cy="39478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clip_image02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56176" y="1484784"/>
            <a:ext cx="2448272" cy="3721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987824" y="0"/>
            <a:ext cx="3024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Биология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836712"/>
            <a:ext cx="7488832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Рога таких млекопитающих, как горные козлы, закручены по логарифмической спирали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подсолнухе семечки расположены по дугам, близким к логарифмической спирали. </a:t>
            </a:r>
          </a:p>
        </p:txBody>
      </p:sp>
      <p:pic>
        <p:nvPicPr>
          <p:cNvPr id="3" name="Рисунок 2" descr="markh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708920"/>
            <a:ext cx="4491583" cy="3756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468px-Pflanze-Sonnenblume1-As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8909">
            <a:off x="5172044" y="2350857"/>
            <a:ext cx="3300057" cy="42308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987824" y="0"/>
            <a:ext cx="3024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Биология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0"/>
            <a:ext cx="6137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Механика и физика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4725144"/>
            <a:ext cx="8496944" cy="193899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Больцмана в статистической термодинамике — одна из важнейших функций состояния термодинамической системы, характеризующая степень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её хаотичности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 Циолковского применяется для расчёта скорости ракеты.</a:t>
            </a:r>
          </a:p>
        </p:txBody>
      </p:sp>
      <p:pic>
        <p:nvPicPr>
          <p:cNvPr id="4" name="Рисунок 3" descr="300px-Space_Shuttle_Columbia_launch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4129608" cy="3482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012-014-Brounovskoe-dvizhenie-eto-teplovoe-dvizhenie-melchajshikh-chastit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052736"/>
            <a:ext cx="3312368" cy="3312368"/>
          </a:xfrm>
          <a:prstGeom prst="rect">
            <a:avLst/>
          </a:prstGeom>
        </p:spPr>
      </p:pic>
      <p:pic>
        <p:nvPicPr>
          <p:cNvPr id="6" name="Рисунок 5" descr="55cdc6202c463ca1b0f073a6783dbb07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lumMod val="85000"/>
                <a:lumOff val="1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31640" y="3717032"/>
            <a:ext cx="2160240" cy="693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7" name="Рисунок 6" descr="c403c300f1ddade983e9bbbd297ff7e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1052736"/>
            <a:ext cx="2016224" cy="3920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442</Words>
  <Application>Microsoft Office PowerPoint</Application>
  <PresentationFormat>Экран (4:3)</PresentationFormat>
  <Paragraphs>60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Изобретение логарифмов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</dc:creator>
  <cp:lastModifiedBy>ВСШ-16-Учитель</cp:lastModifiedBy>
  <cp:revision>7</cp:revision>
  <dcterms:created xsi:type="dcterms:W3CDTF">2013-12-22T17:24:57Z</dcterms:created>
  <dcterms:modified xsi:type="dcterms:W3CDTF">2001-12-31T21:59:10Z</dcterms:modified>
</cp:coreProperties>
</file>