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sldIdLst>
    <p:sldId id="260" r:id="rId2"/>
    <p:sldId id="274" r:id="rId3"/>
    <p:sldId id="275" r:id="rId4"/>
    <p:sldId id="276" r:id="rId5"/>
    <p:sldId id="277" r:id="rId6"/>
    <p:sldId id="269" r:id="rId7"/>
    <p:sldId id="271" r:id="rId8"/>
    <p:sldId id="267" r:id="rId9"/>
    <p:sldId id="280" r:id="rId10"/>
    <p:sldId id="278" r:id="rId11"/>
    <p:sldId id="273" r:id="rId12"/>
    <p:sldId id="270" r:id="rId13"/>
    <p:sldId id="281" r:id="rId14"/>
    <p:sldId id="279" r:id="rId15"/>
    <p:sldId id="27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B9C9F3-7364-4478-93BB-260D122A599C}" type="datetimeFigureOut">
              <a:rPr lang="ru-RU" smtClean="0"/>
              <a:pPr/>
              <a:t>22.01.2023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E4B28-160C-4A45-8E21-C50C1F41261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AF295A7F-8DBF-4365-B21F-DB634F95DC5B}" type="datetimeFigureOut">
              <a:rPr lang="ru-RU" smtClean="0"/>
              <a:pPr/>
              <a:t>22.01.2023</a:t>
            </a:fld>
            <a:endParaRPr lang="ru-RU"/>
          </a:p>
        </p:txBody>
      </p:sp>
      <p:sp>
        <p:nvSpPr>
          <p:cNvPr id="16" name="Номер слайда 15"/>
          <p:cNvSpPr>
            <a:spLocks noGrp="1"/>
          </p:cNvSpPr>
          <p:nvPr>
            <p:ph type="sldNum" sz="quarter" idx="11"/>
          </p:nvPr>
        </p:nvSpPr>
        <p:spPr/>
        <p:txBody>
          <a:bodyPr/>
          <a:lstStyle/>
          <a:p>
            <a:fld id="{F2C8E86F-B8A7-4298-B6CC-D42624290B7A}"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F295A7F-8DBF-4365-B21F-DB634F95DC5B}" type="datetimeFigureOut">
              <a:rPr lang="ru-RU" smtClean="0"/>
              <a:pPr/>
              <a:t>22.01.2023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C8E86F-B8A7-4298-B6CC-D42624290B7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F295A7F-8DBF-4365-B21F-DB634F95DC5B}" type="datetimeFigureOut">
              <a:rPr lang="ru-RU" smtClean="0"/>
              <a:pPr/>
              <a:t>22.01.2023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C8E86F-B8A7-4298-B6CC-D42624290B7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AF295A7F-8DBF-4365-B21F-DB634F95DC5B}" type="datetimeFigureOut">
              <a:rPr lang="ru-RU" smtClean="0"/>
              <a:pPr/>
              <a:t>22.01.2023</a:t>
            </a:fld>
            <a:endParaRPr lang="ru-RU"/>
          </a:p>
        </p:txBody>
      </p:sp>
      <p:sp>
        <p:nvSpPr>
          <p:cNvPr id="15" name="Номер слайда 14"/>
          <p:cNvSpPr>
            <a:spLocks noGrp="1"/>
          </p:cNvSpPr>
          <p:nvPr>
            <p:ph type="sldNum" sz="quarter" idx="15"/>
          </p:nvPr>
        </p:nvSpPr>
        <p:spPr/>
        <p:txBody>
          <a:bodyPr/>
          <a:lstStyle>
            <a:lvl1pPr algn="ctr">
              <a:defRPr/>
            </a:lvl1pPr>
          </a:lstStyle>
          <a:p>
            <a:fld id="{F2C8E86F-B8A7-4298-B6CC-D42624290B7A}"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F295A7F-8DBF-4365-B21F-DB634F95DC5B}" type="datetimeFigureOut">
              <a:rPr lang="ru-RU" smtClean="0"/>
              <a:pPr/>
              <a:t>22.01.2023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C8E86F-B8A7-4298-B6CC-D42624290B7A}"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AF295A7F-8DBF-4365-B21F-DB634F95DC5B}" type="datetimeFigureOut">
              <a:rPr lang="ru-RU" smtClean="0"/>
              <a:pPr/>
              <a:t>22.01.2023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C8E86F-B8A7-4298-B6CC-D42624290B7A}"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F2C8E86F-B8A7-4298-B6CC-D42624290B7A}"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AF295A7F-8DBF-4365-B21F-DB634F95DC5B}" type="datetimeFigureOut">
              <a:rPr lang="ru-RU" smtClean="0"/>
              <a:pPr/>
              <a:t>22.01.2023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F295A7F-8DBF-4365-B21F-DB634F95DC5B}" type="datetimeFigureOut">
              <a:rPr lang="ru-RU" smtClean="0"/>
              <a:pPr/>
              <a:t>22.01.2023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2C8E86F-B8A7-4298-B6CC-D42624290B7A}"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F295A7F-8DBF-4365-B21F-DB634F95DC5B}" type="datetimeFigureOut">
              <a:rPr lang="ru-RU" smtClean="0"/>
              <a:pPr/>
              <a:t>22.01.2023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C8E86F-B8A7-4298-B6CC-D42624290B7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AF295A7F-8DBF-4365-B21F-DB634F95DC5B}" type="datetimeFigureOut">
              <a:rPr lang="ru-RU" smtClean="0"/>
              <a:pPr/>
              <a:t>22.01.2023</a:t>
            </a:fld>
            <a:endParaRPr lang="ru-RU"/>
          </a:p>
        </p:txBody>
      </p:sp>
      <p:sp>
        <p:nvSpPr>
          <p:cNvPr id="9" name="Номер слайда 8"/>
          <p:cNvSpPr>
            <a:spLocks noGrp="1"/>
          </p:cNvSpPr>
          <p:nvPr>
            <p:ph type="sldNum" sz="quarter" idx="15"/>
          </p:nvPr>
        </p:nvSpPr>
        <p:spPr/>
        <p:txBody>
          <a:bodyPr/>
          <a:lstStyle/>
          <a:p>
            <a:fld id="{F2C8E86F-B8A7-4298-B6CC-D42624290B7A}"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AF295A7F-8DBF-4365-B21F-DB634F95DC5B}" type="datetimeFigureOut">
              <a:rPr lang="ru-RU" smtClean="0"/>
              <a:pPr/>
              <a:t>22.01.2023</a:t>
            </a:fld>
            <a:endParaRPr lang="ru-RU"/>
          </a:p>
        </p:txBody>
      </p:sp>
      <p:sp>
        <p:nvSpPr>
          <p:cNvPr id="9" name="Номер слайда 8"/>
          <p:cNvSpPr>
            <a:spLocks noGrp="1"/>
          </p:cNvSpPr>
          <p:nvPr>
            <p:ph type="sldNum" sz="quarter" idx="11"/>
          </p:nvPr>
        </p:nvSpPr>
        <p:spPr/>
        <p:txBody>
          <a:bodyPr/>
          <a:lstStyle/>
          <a:p>
            <a:fld id="{F2C8E86F-B8A7-4298-B6CC-D42624290B7A}"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F295A7F-8DBF-4365-B21F-DB634F95DC5B}" type="datetimeFigureOut">
              <a:rPr lang="ru-RU" smtClean="0"/>
              <a:pPr/>
              <a:t>22.01.2023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2C8E86F-B8A7-4298-B6CC-D42624290B7A}"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ctrTitle"/>
          </p:nvPr>
        </p:nvSpPr>
        <p:spPr>
          <a:xfrm>
            <a:off x="1000100" y="1285860"/>
            <a:ext cx="7890937" cy="166758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9F9F9"/>
              </a:buClr>
              <a:buSzPts val="4800"/>
              <a:buFont typeface="Constantia"/>
              <a:buNone/>
            </a:pPr>
            <a:r>
              <a:rPr lang="ru-RU" b="1" i="1" u="sng" dirty="0"/>
              <a:t>Битва за </a:t>
            </a:r>
            <a:r>
              <a:rPr lang="ru-RU" b="1" i="1" u="sng" dirty="0" smtClean="0"/>
              <a:t>Москву</a:t>
            </a:r>
            <a:br>
              <a:rPr lang="ru-RU" b="1" i="1" u="sng" dirty="0" smtClean="0"/>
            </a:br>
            <a:r>
              <a:rPr lang="ru-RU" b="1" i="1" u="sng" dirty="0" smtClean="0"/>
              <a:t>30 сентября-5 декабря 1941года</a:t>
            </a:r>
            <a:r>
              <a:rPr lang="ru-RU" b="1" i="1" u="sng" dirty="0"/>
              <a:t/>
            </a:r>
            <a:br>
              <a:rPr lang="ru-RU" b="1" i="1" u="sng" dirty="0"/>
            </a:br>
            <a:endParaRPr b="1" i="1" u="sng"/>
          </a:p>
        </p:txBody>
      </p:sp>
      <p:pic>
        <p:nvPicPr>
          <p:cNvPr id="91" name="Google Shape;91;p13" descr="C:\Users\juice\Downloads\A0000201-oborona.jpg"/>
          <p:cNvPicPr preferRelativeResize="0"/>
          <p:nvPr/>
        </p:nvPicPr>
        <p:blipFill rotWithShape="1">
          <a:blip r:embed="rId3">
            <a:alphaModFix/>
          </a:blip>
          <a:srcRect/>
          <a:stretch/>
        </p:blipFill>
        <p:spPr>
          <a:xfrm>
            <a:off x="1714480" y="2214554"/>
            <a:ext cx="6267546" cy="414340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428604"/>
            <a:ext cx="7643866" cy="1200329"/>
          </a:xfrm>
          <a:prstGeom prst="rect">
            <a:avLst/>
          </a:prstGeom>
        </p:spPr>
        <p:txBody>
          <a:bodyPr wrap="square">
            <a:spAutoFit/>
          </a:bodyPr>
          <a:lstStyle/>
          <a:p>
            <a:pPr lvl="0" algn="ctr"/>
            <a:r>
              <a:rPr lang="ru-RU" sz="2400" b="1" dirty="0" smtClean="0">
                <a:solidFill>
                  <a:schemeClr val="lt1"/>
                </a:solidFill>
                <a:latin typeface="Calibri"/>
                <a:ea typeface="Calibri"/>
                <a:cs typeface="Calibri"/>
                <a:sym typeface="Calibri"/>
              </a:rPr>
              <a:t>10 октября командующим войсками Западного фронта был назначен генерал армии  Г. К. Жуков, вызванный из Ленинграда.</a:t>
            </a:r>
            <a:endParaRPr lang="ru-RU" sz="2400" b="1" dirty="0">
              <a:solidFill>
                <a:schemeClr val="lt1"/>
              </a:solidFill>
              <a:latin typeface="Calibri"/>
              <a:ea typeface="Calibri"/>
              <a:cs typeface="Calibri"/>
              <a:sym typeface="Calibri"/>
            </a:endParaRPr>
          </a:p>
        </p:txBody>
      </p:sp>
      <p:grpSp>
        <p:nvGrpSpPr>
          <p:cNvPr id="3" name="Google Shape;186;p23"/>
          <p:cNvGrpSpPr/>
          <p:nvPr/>
        </p:nvGrpSpPr>
        <p:grpSpPr>
          <a:xfrm>
            <a:off x="285720" y="1571612"/>
            <a:ext cx="6226680" cy="5040000"/>
            <a:chOff x="202708" y="1603710"/>
            <a:chExt cx="6226680" cy="5040000"/>
          </a:xfrm>
        </p:grpSpPr>
        <p:pic>
          <p:nvPicPr>
            <p:cNvPr id="4" name="Google Shape;187;p23" descr="Картинка 19 из 55342"/>
            <p:cNvPicPr preferRelativeResize="0"/>
            <p:nvPr/>
          </p:nvPicPr>
          <p:blipFill rotWithShape="1">
            <a:blip r:embed="rId2">
              <a:alphaModFix/>
            </a:blip>
            <a:srcRect/>
            <a:stretch/>
          </p:blipFill>
          <p:spPr>
            <a:xfrm>
              <a:off x="202708" y="1603710"/>
              <a:ext cx="3880800" cy="5040000"/>
            </a:xfrm>
            <a:prstGeom prst="rect">
              <a:avLst/>
            </a:prstGeom>
            <a:noFill/>
            <a:ln>
              <a:noFill/>
            </a:ln>
          </p:spPr>
        </p:pic>
        <p:sp>
          <p:nvSpPr>
            <p:cNvPr id="5" name="Google Shape;188;p23"/>
            <p:cNvSpPr/>
            <p:nvPr/>
          </p:nvSpPr>
          <p:spPr>
            <a:xfrm>
              <a:off x="500033" y="5786454"/>
              <a:ext cx="2176225" cy="523220"/>
            </a:xfrm>
            <a:prstGeom prst="rect">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ru-RU" sz="2800" b="1" dirty="0">
                  <a:solidFill>
                    <a:schemeClr val="lt1"/>
                  </a:solidFill>
                  <a:latin typeface="Calibri"/>
                  <a:ea typeface="Calibri"/>
                  <a:cs typeface="Calibri"/>
                  <a:sym typeface="Calibri"/>
                </a:rPr>
                <a:t>Г. К. </a:t>
              </a:r>
              <a:r>
                <a:rPr lang="ru-RU" sz="2800" b="1" dirty="0" smtClean="0">
                  <a:solidFill>
                    <a:schemeClr val="lt1"/>
                  </a:solidFill>
                  <a:latin typeface="Calibri"/>
                  <a:ea typeface="Calibri"/>
                  <a:cs typeface="Calibri"/>
                  <a:sym typeface="Calibri"/>
                </a:rPr>
                <a:t>Жуков</a:t>
              </a:r>
              <a:endParaRPr sz="2800" b="1">
                <a:solidFill>
                  <a:schemeClr val="lt1"/>
                </a:solidFill>
                <a:latin typeface="Calibri"/>
                <a:ea typeface="Calibri"/>
                <a:cs typeface="Calibri"/>
                <a:sym typeface="Calibri"/>
              </a:endParaRPr>
            </a:p>
          </p:txBody>
        </p:sp>
        <p:sp>
          <p:nvSpPr>
            <p:cNvPr id="6" name="Google Shape;190;p23"/>
            <p:cNvSpPr/>
            <p:nvPr/>
          </p:nvSpPr>
          <p:spPr>
            <a:xfrm>
              <a:off x="4520147" y="5786454"/>
              <a:ext cx="1909241" cy="523220"/>
            </a:xfrm>
            <a:prstGeom prst="rect">
              <a:avLst/>
            </a:prstGeom>
            <a:solidFill>
              <a:schemeClr val="dk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2800" b="1">
                <a:solidFill>
                  <a:schemeClr val="lt1"/>
                </a:solidFill>
                <a:latin typeface="Calibri"/>
                <a:ea typeface="Calibri"/>
                <a:cs typeface="Calibri"/>
                <a:sym typeface="Calibri"/>
              </a:endParaRPr>
            </a:p>
          </p:txBody>
        </p:sp>
      </p:grpSp>
      <p:pic>
        <p:nvPicPr>
          <p:cNvPr id="7" name="Рисунок 6" descr="ГК Жуков.jpg"/>
          <p:cNvPicPr>
            <a:picLocks noChangeAspect="1"/>
          </p:cNvPicPr>
          <p:nvPr/>
        </p:nvPicPr>
        <p:blipFill>
          <a:blip r:embed="rId3"/>
          <a:stretch>
            <a:fillRect/>
          </a:stretch>
        </p:blipFill>
        <p:spPr>
          <a:xfrm>
            <a:off x="3857620" y="3000372"/>
            <a:ext cx="5101170" cy="34432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осквичи.png"/>
          <p:cNvPicPr>
            <a:picLocks noChangeAspect="1"/>
          </p:cNvPicPr>
          <p:nvPr/>
        </p:nvPicPr>
        <p:blipFill>
          <a:blip r:embed="rId2"/>
          <a:stretch>
            <a:fillRect/>
          </a:stretch>
        </p:blipFill>
        <p:spPr>
          <a:xfrm>
            <a:off x="1714480" y="928670"/>
            <a:ext cx="5334038" cy="5500726"/>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5"/>
          <p:cNvSpPr txBox="1">
            <a:spLocks noGrp="1"/>
          </p:cNvSpPr>
          <p:nvPr>
            <p:ph type="title"/>
          </p:nvPr>
        </p:nvSpPr>
        <p:spPr>
          <a:xfrm>
            <a:off x="2686050" y="0"/>
            <a:ext cx="6457950" cy="1293028"/>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86FFCD"/>
              </a:buClr>
              <a:buSzPts val="4000"/>
              <a:buFont typeface="Century Gothic"/>
              <a:buNone/>
            </a:pPr>
            <a:r>
              <a:rPr lang="ru-RU" b="1" dirty="0">
                <a:solidFill>
                  <a:srgbClr val="86FFCD"/>
                </a:solidFill>
              </a:rPr>
              <a:t>БИТВА ЗА МОСКВУ</a:t>
            </a:r>
            <a:endParaRPr/>
          </a:p>
        </p:txBody>
      </p:sp>
      <p:pic>
        <p:nvPicPr>
          <p:cNvPr id="320" name="Google Shape;320;p45"/>
          <p:cNvPicPr preferRelativeResize="0">
            <a:picLocks noGrp="1"/>
          </p:cNvPicPr>
          <p:nvPr>
            <p:ph sz="half" idx="1"/>
          </p:nvPr>
        </p:nvPicPr>
        <p:blipFill rotWithShape="1">
          <a:blip r:embed="rId3">
            <a:alphaModFix/>
          </a:blip>
          <a:srcRect/>
          <a:stretch/>
        </p:blipFill>
        <p:spPr>
          <a:xfrm>
            <a:off x="428596" y="928670"/>
            <a:ext cx="3786182" cy="5643602"/>
          </a:xfrm>
          <a:prstGeom prst="rect">
            <a:avLst/>
          </a:prstGeom>
          <a:noFill/>
          <a:ln>
            <a:noFill/>
          </a:ln>
        </p:spPr>
      </p:pic>
      <p:sp>
        <p:nvSpPr>
          <p:cNvPr id="321" name="Google Shape;321;p45"/>
          <p:cNvSpPr txBox="1">
            <a:spLocks noGrp="1"/>
          </p:cNvSpPr>
          <p:nvPr>
            <p:ph sz="half" idx="2"/>
          </p:nvPr>
        </p:nvSpPr>
        <p:spPr>
          <a:xfrm>
            <a:off x="4643438" y="928670"/>
            <a:ext cx="4000500" cy="40241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86FFCD"/>
              </a:buClr>
              <a:buSzPts val="3600"/>
              <a:buChar char="•"/>
            </a:pPr>
            <a:r>
              <a:rPr lang="ru-RU" sz="3600" b="1" dirty="0">
                <a:solidFill>
                  <a:srgbClr val="86FFCD"/>
                </a:solidFill>
              </a:rPr>
              <a:t>Несмотря на тяжелое положение на фронте, </a:t>
            </a:r>
            <a:r>
              <a:rPr lang="ru-RU" sz="3600" b="1" dirty="0">
                <a:solidFill>
                  <a:srgbClr val="FFC000"/>
                </a:solidFill>
              </a:rPr>
              <a:t>7 ноября 1941</a:t>
            </a:r>
            <a:r>
              <a:rPr lang="ru-RU" sz="3600" b="1" dirty="0">
                <a:solidFill>
                  <a:srgbClr val="86FFCD"/>
                </a:solidFill>
              </a:rPr>
              <a:t> года на Красной площади состоялся военный парад</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хемы немцев.jpg"/>
          <p:cNvPicPr>
            <a:picLocks noChangeAspect="1"/>
          </p:cNvPicPr>
          <p:nvPr/>
        </p:nvPicPr>
        <p:blipFill>
          <a:blip r:embed="rId2"/>
          <a:stretch>
            <a:fillRect/>
          </a:stretch>
        </p:blipFill>
        <p:spPr>
          <a:xfrm>
            <a:off x="428596" y="1071546"/>
            <a:ext cx="8297036" cy="4760456"/>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428604"/>
            <a:ext cx="8358246" cy="430887"/>
          </a:xfrm>
          <a:prstGeom prst="rect">
            <a:avLst/>
          </a:prstGeom>
        </p:spPr>
        <p:txBody>
          <a:bodyPr wrap="square">
            <a:spAutoFit/>
          </a:bodyPr>
          <a:lstStyle/>
          <a:p>
            <a:pPr lvl="0"/>
            <a:r>
              <a:rPr lang="ru-RU" sz="2200" b="1" dirty="0" smtClean="0">
                <a:solidFill>
                  <a:schemeClr val="lt1"/>
                </a:solidFill>
                <a:latin typeface="Calibri"/>
                <a:ea typeface="Calibri"/>
                <a:cs typeface="Calibri"/>
                <a:sym typeface="Calibri"/>
              </a:rPr>
              <a:t>«Велика Россия, а отступать некуда – позади Москва»</a:t>
            </a:r>
            <a:endParaRPr lang="ru-RU" sz="2200" b="1" dirty="0">
              <a:solidFill>
                <a:schemeClr val="lt1"/>
              </a:solidFill>
              <a:latin typeface="Calibri"/>
              <a:ea typeface="Calibri"/>
              <a:cs typeface="Calibri"/>
              <a:sym typeface="Calibri"/>
            </a:endParaRPr>
          </a:p>
        </p:txBody>
      </p:sp>
      <p:sp>
        <p:nvSpPr>
          <p:cNvPr id="3" name="Прямоугольник 2"/>
          <p:cNvSpPr/>
          <p:nvPr/>
        </p:nvSpPr>
        <p:spPr>
          <a:xfrm>
            <a:off x="6572264" y="928670"/>
            <a:ext cx="2013628" cy="369332"/>
          </a:xfrm>
          <a:prstGeom prst="rect">
            <a:avLst/>
          </a:prstGeom>
        </p:spPr>
        <p:txBody>
          <a:bodyPr wrap="none">
            <a:spAutoFit/>
          </a:bodyPr>
          <a:lstStyle/>
          <a:p>
            <a:pPr lvl="0"/>
            <a:r>
              <a:rPr lang="ru-RU" dirty="0" smtClean="0">
                <a:solidFill>
                  <a:schemeClr val="lt1"/>
                </a:solidFill>
                <a:latin typeface="Calibri"/>
                <a:ea typeface="Calibri"/>
                <a:cs typeface="Calibri"/>
                <a:sym typeface="Calibri"/>
              </a:rPr>
              <a:t>(Василий Клочков)</a:t>
            </a:r>
            <a:endParaRPr lang="ru-RU" dirty="0">
              <a:solidFill>
                <a:schemeClr val="lt1"/>
              </a:solidFill>
              <a:latin typeface="Calibri"/>
              <a:ea typeface="Calibri"/>
              <a:cs typeface="Calibri"/>
              <a:sym typeface="Calibri"/>
            </a:endParaRPr>
          </a:p>
        </p:txBody>
      </p:sp>
      <p:pic>
        <p:nvPicPr>
          <p:cNvPr id="4" name="Google Shape;289;p36" descr="Картинка 14 из 68"/>
          <p:cNvPicPr preferRelativeResize="0"/>
          <p:nvPr/>
        </p:nvPicPr>
        <p:blipFill rotWithShape="1">
          <a:blip r:embed="rId2">
            <a:alphaModFix/>
          </a:blip>
          <a:srcRect/>
          <a:stretch/>
        </p:blipFill>
        <p:spPr>
          <a:xfrm>
            <a:off x="571472" y="1071546"/>
            <a:ext cx="3214678" cy="4527715"/>
          </a:xfrm>
          <a:prstGeom prst="rect">
            <a:avLst/>
          </a:prstGeom>
          <a:noFill/>
          <a:ln w="88900" cap="sq" cmpd="thickThin">
            <a:solidFill>
              <a:srgbClr val="000000"/>
            </a:solidFill>
            <a:prstDash val="solid"/>
            <a:miter lim="800000"/>
            <a:headEnd type="none" w="sm" len="sm"/>
            <a:tailEnd type="none" w="sm" len="sm"/>
          </a:ln>
        </p:spPr>
      </p:pic>
      <p:pic>
        <p:nvPicPr>
          <p:cNvPr id="5" name="Google Shape;290;p36" descr="Картинка 18 из 55"/>
          <p:cNvPicPr preferRelativeResize="0"/>
          <p:nvPr/>
        </p:nvPicPr>
        <p:blipFill rotWithShape="1">
          <a:blip r:embed="rId3">
            <a:alphaModFix/>
          </a:blip>
          <a:srcRect/>
          <a:stretch/>
        </p:blipFill>
        <p:spPr>
          <a:xfrm rot="420148">
            <a:off x="3432321" y="1892044"/>
            <a:ext cx="5423845" cy="2730387"/>
          </a:xfrm>
          <a:prstGeom prst="rect">
            <a:avLst/>
          </a:prstGeom>
          <a:noFill/>
          <a:ln w="88900" cap="sq" cmpd="thickThin">
            <a:solidFill>
              <a:srgbClr val="000000"/>
            </a:solidFill>
            <a:prstDash val="solid"/>
            <a:miter lim="800000"/>
            <a:headEnd type="none" w="sm" len="sm"/>
            <a:tailEnd type="none" w="sm" len="sm"/>
          </a:ln>
        </p:spPr>
      </p:pic>
      <p:sp>
        <p:nvSpPr>
          <p:cNvPr id="6" name="Прямоугольник 5"/>
          <p:cNvSpPr/>
          <p:nvPr/>
        </p:nvSpPr>
        <p:spPr>
          <a:xfrm>
            <a:off x="2428860" y="5715016"/>
            <a:ext cx="4572000" cy="923330"/>
          </a:xfrm>
          <a:prstGeom prst="rect">
            <a:avLst/>
          </a:prstGeom>
        </p:spPr>
        <p:txBody>
          <a:bodyPr>
            <a:spAutoFit/>
          </a:bodyPr>
          <a:lstStyle/>
          <a:p>
            <a:pPr lvl="0" algn="ctr"/>
            <a:r>
              <a:rPr lang="ru-RU" b="1" dirty="0" smtClean="0">
                <a:solidFill>
                  <a:schemeClr val="dk1"/>
                </a:solidFill>
                <a:latin typeface="Calibri"/>
                <a:ea typeface="Calibri"/>
                <a:cs typeface="Calibri"/>
                <a:sym typeface="Calibri"/>
              </a:rPr>
              <a:t>16-18 ноября, под командованием Василия </a:t>
            </a:r>
            <a:r>
              <a:rPr lang="ru-RU" b="1" dirty="0" err="1" smtClean="0">
                <a:solidFill>
                  <a:schemeClr val="dk1"/>
                </a:solidFill>
                <a:latin typeface="Calibri"/>
                <a:ea typeface="Calibri"/>
                <a:cs typeface="Calibri"/>
                <a:sym typeface="Calibri"/>
              </a:rPr>
              <a:t>Клочкова</a:t>
            </a:r>
            <a:r>
              <a:rPr lang="ru-RU" b="1" dirty="0" smtClean="0">
                <a:solidFill>
                  <a:schemeClr val="dk1"/>
                </a:solidFill>
                <a:latin typeface="Calibri"/>
                <a:ea typeface="Calibri"/>
                <a:cs typeface="Calibri"/>
                <a:sym typeface="Calibri"/>
              </a:rPr>
              <a:t>, панфиловцы сорвали прорыв немецких танков у </a:t>
            </a:r>
            <a:r>
              <a:rPr lang="ru-RU" b="1" dirty="0" err="1" smtClean="0">
                <a:solidFill>
                  <a:schemeClr val="dk1"/>
                </a:solidFill>
                <a:latin typeface="Calibri"/>
                <a:ea typeface="Calibri"/>
                <a:cs typeface="Calibri"/>
                <a:sym typeface="Calibri"/>
              </a:rPr>
              <a:t>Дубосеково</a:t>
            </a:r>
            <a:r>
              <a:rPr lang="ru-RU" b="1" dirty="0" smtClean="0">
                <a:solidFill>
                  <a:schemeClr val="dk1"/>
                </a:solidFill>
                <a:latin typeface="Calibri"/>
                <a:ea typeface="Calibri"/>
                <a:cs typeface="Calibri"/>
                <a:sym typeface="Calibri"/>
              </a:rPr>
              <a:t>. </a:t>
            </a:r>
            <a:endParaRPr lang="ru-RU" b="1"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2"/>
          <p:cNvSpPr txBox="1">
            <a:spLocks noGrp="1"/>
          </p:cNvSpPr>
          <p:nvPr>
            <p:ph type="title"/>
          </p:nvPr>
        </p:nvSpPr>
        <p:spPr>
          <a:xfrm>
            <a:off x="1571604" y="142852"/>
            <a:ext cx="6457950" cy="1293028"/>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86FFCD"/>
              </a:buClr>
              <a:buSzPts val="4000"/>
              <a:buFont typeface="Century Gothic"/>
              <a:buNone/>
            </a:pPr>
            <a:r>
              <a:rPr lang="ru-RU" b="1" dirty="0">
                <a:solidFill>
                  <a:srgbClr val="86FFCD"/>
                </a:solidFill>
              </a:rPr>
              <a:t>БИТВА ЗА МОСКВУ</a:t>
            </a:r>
            <a:endParaRPr/>
          </a:p>
        </p:txBody>
      </p:sp>
      <p:sp>
        <p:nvSpPr>
          <p:cNvPr id="299" name="Google Shape;299;p42"/>
          <p:cNvSpPr txBox="1">
            <a:spLocks noGrp="1"/>
          </p:cNvSpPr>
          <p:nvPr>
            <p:ph sz="half" idx="1"/>
          </p:nvPr>
        </p:nvSpPr>
        <p:spPr>
          <a:xfrm>
            <a:off x="428596" y="1071547"/>
            <a:ext cx="4000500" cy="37147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86FFCD"/>
              </a:buClr>
              <a:buSzPts val="2400"/>
              <a:buChar char="•"/>
            </a:pPr>
            <a:r>
              <a:rPr lang="ru-RU" sz="2400" dirty="0">
                <a:solidFill>
                  <a:srgbClr val="86FFCD"/>
                </a:solidFill>
              </a:rPr>
              <a:t>После катастрофы под Вязьмой и Брянском  в бой были брошены и курсанты военных училищ, и москвичи-добровольцы в составах дивизий народного ополчения. Малочисленные и плохо вооруженные, они должны были задержать армаду гитлеровских танков, только что раздавивших сотни тысяч солдат и офицеров регулярной Красной Армии.</a:t>
            </a:r>
            <a:endParaRPr sz="2400">
              <a:solidFill>
                <a:srgbClr val="86FFCD"/>
              </a:solidFill>
            </a:endParaRPr>
          </a:p>
        </p:txBody>
      </p:sp>
      <p:pic>
        <p:nvPicPr>
          <p:cNvPr id="300" name="Google Shape;300;p42" descr="http://rostowskaja.narod.ru/kursant.jpg"/>
          <p:cNvPicPr preferRelativeResize="0">
            <a:picLocks noGrp="1"/>
          </p:cNvPicPr>
          <p:nvPr>
            <p:ph sz="half" idx="2"/>
          </p:nvPr>
        </p:nvPicPr>
        <p:blipFill rotWithShape="1">
          <a:blip r:embed="rId3">
            <a:alphaModFix/>
          </a:blip>
          <a:stretch/>
        </p:blipFill>
        <p:spPr>
          <a:xfrm>
            <a:off x="4786314" y="1214422"/>
            <a:ext cx="3500461" cy="52149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500694" y="4714884"/>
            <a:ext cx="3186106" cy="1381116"/>
          </a:xfrm>
        </p:spPr>
        <p:txBody>
          <a:bodyPr/>
          <a:lstStyle/>
          <a:p>
            <a:endParaRPr lang="ru-RU" dirty="0"/>
          </a:p>
        </p:txBody>
      </p:sp>
      <p:sp>
        <p:nvSpPr>
          <p:cNvPr id="3" name="Заголовок 2"/>
          <p:cNvSpPr>
            <a:spLocks noGrp="1"/>
          </p:cNvSpPr>
          <p:nvPr>
            <p:ph type="title"/>
          </p:nvPr>
        </p:nvSpPr>
        <p:spPr>
          <a:xfrm>
            <a:off x="357158" y="2285992"/>
            <a:ext cx="8229600" cy="1219200"/>
          </a:xfrm>
        </p:spPr>
        <p:txBody>
          <a:bodyPr>
            <a:normAutofit fontScale="90000"/>
          </a:bodyPr>
          <a:lstStyle/>
          <a:p>
            <a:r>
              <a:rPr lang="ru-RU" sz="2000" b="1" dirty="0" smtClean="0">
                <a:solidFill>
                  <a:schemeClr val="lt1"/>
                </a:solidFill>
                <a:latin typeface="Corsiva"/>
                <a:ea typeface="Corsiva"/>
                <a:cs typeface="Corsiva"/>
                <a:sym typeface="Corsiva"/>
              </a:rPr>
              <a:t>«Первоочередной целью отныне является война с Россией, исход которой должен решить судьбу мира. Ничто меня не испугает. Никакие так называемые нормы международного права, никакие договоры не удержат меня оттого, чтобы использовать представившееся мне преимущество.</a:t>
            </a:r>
            <a:br>
              <a:rPr lang="ru-RU" sz="2000" b="1" dirty="0" smtClean="0">
                <a:solidFill>
                  <a:schemeClr val="lt1"/>
                </a:solidFill>
                <a:latin typeface="Corsiva"/>
                <a:ea typeface="Corsiva"/>
                <a:cs typeface="Corsiva"/>
                <a:sym typeface="Corsiva"/>
              </a:rPr>
            </a:br>
            <a:r>
              <a:rPr lang="ru-RU" sz="2000" b="1" dirty="0" smtClean="0">
                <a:solidFill>
                  <a:schemeClr val="lt1"/>
                </a:solidFill>
                <a:latin typeface="Corsiva"/>
                <a:ea typeface="Corsiva"/>
                <a:cs typeface="Corsiva"/>
                <a:sym typeface="Corsiva"/>
              </a:rPr>
              <a:t>Грядущая война будет неслыханно кровавой и жестокой».</a:t>
            </a:r>
            <a:br>
              <a:rPr lang="ru-RU" sz="2000" b="1" dirty="0" smtClean="0">
                <a:solidFill>
                  <a:schemeClr val="lt1"/>
                </a:solidFill>
                <a:latin typeface="Corsiva"/>
                <a:ea typeface="Corsiva"/>
                <a:cs typeface="Corsiva"/>
                <a:sym typeface="Corsiva"/>
              </a:rPr>
            </a:br>
            <a:r>
              <a:rPr lang="ru-RU" sz="2000" b="1" dirty="0" smtClean="0">
                <a:solidFill>
                  <a:schemeClr val="lt1"/>
                </a:solidFill>
                <a:latin typeface="Corsiva"/>
                <a:ea typeface="Corsiva"/>
                <a:cs typeface="Corsiva"/>
                <a:sym typeface="Corsiva"/>
              </a:rPr>
              <a:t>                                                                                                                              </a:t>
            </a:r>
            <a:r>
              <a:rPr lang="ru-RU" sz="2000" b="1" dirty="0" smtClean="0">
                <a:solidFill>
                  <a:schemeClr val="lt1"/>
                </a:solidFill>
                <a:latin typeface="Calibri"/>
                <a:ea typeface="Calibri"/>
                <a:cs typeface="Calibri"/>
                <a:sym typeface="Calibri"/>
              </a:rPr>
              <a:t>(Адольф Гитлер) </a:t>
            </a:r>
            <a:r>
              <a:rPr lang="ru-RU" sz="4400" dirty="0" smtClean="0">
                <a:solidFill>
                  <a:schemeClr val="lt1"/>
                </a:solidFill>
                <a:latin typeface="Calibri"/>
                <a:ea typeface="Calibri"/>
                <a:cs typeface="Calibri"/>
                <a:sym typeface="Calibri"/>
              </a:rPr>
              <a:t/>
            </a:r>
            <a:br>
              <a:rPr lang="ru-RU" sz="4400" dirty="0" smtClean="0">
                <a:solidFill>
                  <a:schemeClr val="lt1"/>
                </a:solidFill>
                <a:latin typeface="Calibri"/>
                <a:ea typeface="Calibri"/>
                <a:cs typeface="Calibri"/>
                <a:sym typeface="Calibri"/>
              </a:rPr>
            </a:br>
            <a:r>
              <a:rPr lang="ru-RU" sz="4400" dirty="0" smtClean="0">
                <a:solidFill>
                  <a:schemeClr val="lt1"/>
                </a:solidFill>
                <a:latin typeface="Corsiva"/>
                <a:ea typeface="Corsiva"/>
                <a:cs typeface="Corsiva"/>
                <a:sym typeface="Corsiva"/>
              </a:rPr>
              <a:t/>
            </a:r>
            <a:br>
              <a:rPr lang="ru-RU" sz="4400" dirty="0" smtClean="0">
                <a:solidFill>
                  <a:schemeClr val="lt1"/>
                </a:solidFill>
                <a:latin typeface="Corsiva"/>
                <a:ea typeface="Corsiva"/>
                <a:cs typeface="Corsiva"/>
                <a:sym typeface="Corsiva"/>
              </a:rPr>
            </a:br>
            <a:endParaRPr lang="ru-RU" dirty="0"/>
          </a:p>
        </p:txBody>
      </p:sp>
      <p:grpSp>
        <p:nvGrpSpPr>
          <p:cNvPr id="4" name="Google Shape;98;p14"/>
          <p:cNvGrpSpPr/>
          <p:nvPr/>
        </p:nvGrpSpPr>
        <p:grpSpPr>
          <a:xfrm>
            <a:off x="428596" y="3071810"/>
            <a:ext cx="8429684" cy="3032294"/>
            <a:chOff x="-32" y="3254238"/>
            <a:chExt cx="9144064" cy="3389472"/>
          </a:xfrm>
        </p:grpSpPr>
        <p:pic>
          <p:nvPicPr>
            <p:cNvPr id="5" name="Google Shape;99;p14" descr="http://historic.ru/news/item/f00/s15/n0001537/pic/000000.jpg"/>
            <p:cNvPicPr preferRelativeResize="0"/>
            <p:nvPr/>
          </p:nvPicPr>
          <p:blipFill rotWithShape="1">
            <a:blip r:embed="rId2">
              <a:alphaModFix/>
            </a:blip>
            <a:srcRect l="18996"/>
            <a:stretch/>
          </p:blipFill>
          <p:spPr>
            <a:xfrm>
              <a:off x="-32" y="3254238"/>
              <a:ext cx="2436903" cy="3389472"/>
            </a:xfrm>
            <a:prstGeom prst="rect">
              <a:avLst/>
            </a:prstGeom>
            <a:noFill/>
            <a:ln w="9525" cap="flat" cmpd="sng">
              <a:solidFill>
                <a:schemeClr val="dk1"/>
              </a:solidFill>
              <a:prstDash val="solid"/>
              <a:round/>
              <a:headEnd type="none" w="sm" len="sm"/>
              <a:tailEnd type="none" w="sm" len="sm"/>
            </a:ln>
          </p:spPr>
        </p:pic>
        <p:pic>
          <p:nvPicPr>
            <p:cNvPr id="6" name="Google Shape;100;p14" descr="Бенито Муссолини"/>
            <p:cNvPicPr preferRelativeResize="0"/>
            <p:nvPr/>
          </p:nvPicPr>
          <p:blipFill rotWithShape="1">
            <a:blip r:embed="rId3">
              <a:alphaModFix/>
            </a:blip>
            <a:srcRect/>
            <a:stretch/>
          </p:blipFill>
          <p:spPr>
            <a:xfrm>
              <a:off x="2428858" y="3259710"/>
              <a:ext cx="2410256" cy="3384000"/>
            </a:xfrm>
            <a:prstGeom prst="rect">
              <a:avLst/>
            </a:prstGeom>
            <a:noFill/>
            <a:ln w="9525" cap="flat" cmpd="sng">
              <a:solidFill>
                <a:schemeClr val="dk1"/>
              </a:solidFill>
              <a:prstDash val="solid"/>
              <a:round/>
              <a:headEnd type="none" w="sm" len="sm"/>
              <a:tailEnd type="none" w="sm" len="sm"/>
            </a:ln>
          </p:spPr>
        </p:pic>
        <p:pic>
          <p:nvPicPr>
            <p:cNvPr id="7" name="Google Shape;101;p14" descr="http://bigpicture.ru/wp-content/uploads/2009/09/295.jpg"/>
            <p:cNvPicPr preferRelativeResize="0"/>
            <p:nvPr/>
          </p:nvPicPr>
          <p:blipFill rotWithShape="1">
            <a:blip r:embed="rId4">
              <a:alphaModFix/>
            </a:blip>
            <a:srcRect/>
            <a:stretch/>
          </p:blipFill>
          <p:spPr>
            <a:xfrm>
              <a:off x="4786314" y="3259710"/>
              <a:ext cx="2352001" cy="3384000"/>
            </a:xfrm>
            <a:prstGeom prst="rect">
              <a:avLst/>
            </a:prstGeom>
            <a:noFill/>
            <a:ln w="9525" cap="flat" cmpd="sng">
              <a:solidFill>
                <a:schemeClr val="dk1"/>
              </a:solidFill>
              <a:prstDash val="solid"/>
              <a:round/>
              <a:headEnd type="none" w="sm" len="sm"/>
              <a:tailEnd type="none" w="sm" len="sm"/>
            </a:ln>
          </p:spPr>
        </p:pic>
        <p:pic>
          <p:nvPicPr>
            <p:cNvPr id="8" name="Google Shape;102;p14" descr="http://tsushima.su/uploads/wars/ww2/pr/hitler.jpg"/>
            <p:cNvPicPr preferRelativeResize="0"/>
            <p:nvPr/>
          </p:nvPicPr>
          <p:blipFill rotWithShape="1">
            <a:blip r:embed="rId5" cstate="print">
              <a:alphaModFix/>
            </a:blip>
            <a:srcRect/>
            <a:stretch/>
          </p:blipFill>
          <p:spPr>
            <a:xfrm>
              <a:off x="6928029" y="3259710"/>
              <a:ext cx="2216003" cy="3384000"/>
            </a:xfrm>
            <a:prstGeom prst="rect">
              <a:avLst/>
            </a:prstGeom>
            <a:noFill/>
            <a:ln w="9525" cap="flat" cmpd="sng">
              <a:solidFill>
                <a:schemeClr val="dk1"/>
              </a:solidFill>
              <a:prstDash val="solid"/>
              <a:round/>
              <a:headEnd type="none" w="sm" len="sm"/>
              <a:tailEnd type="none" w="sm" len="sm"/>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500042"/>
            <a:ext cx="8229600" cy="1219200"/>
          </a:xfrm>
        </p:spPr>
        <p:txBody>
          <a:bodyPr>
            <a:normAutofit fontScale="90000"/>
          </a:bodyPr>
          <a:lstStyle/>
          <a:p>
            <a:pPr lvl="0"/>
            <a:r>
              <a:rPr lang="ru-RU" sz="2700" b="1" dirty="0" smtClean="0">
                <a:solidFill>
                  <a:schemeClr val="lt1"/>
                </a:solidFill>
                <a:latin typeface="Calibri"/>
                <a:ea typeface="Calibri"/>
                <a:cs typeface="Calibri"/>
                <a:sym typeface="Calibri"/>
              </a:rPr>
              <a:t>18 декабря 1940 г. немецким командованием подписан план нападения Германии на СССР-«Барбаросса». </a:t>
            </a:r>
            <a:r>
              <a:rPr lang="ru-RU" sz="4400" b="1" dirty="0" smtClean="0">
                <a:solidFill>
                  <a:schemeClr val="lt1"/>
                </a:solidFill>
                <a:latin typeface="Calibri"/>
                <a:ea typeface="Calibri"/>
                <a:cs typeface="Calibri"/>
                <a:sym typeface="Calibri"/>
              </a:rPr>
              <a:t/>
            </a:r>
            <a:br>
              <a:rPr lang="ru-RU" sz="4400" b="1" dirty="0" smtClean="0">
                <a:solidFill>
                  <a:schemeClr val="lt1"/>
                </a:solidFill>
                <a:latin typeface="Calibri"/>
                <a:ea typeface="Calibri"/>
                <a:cs typeface="Calibri"/>
                <a:sym typeface="Calibri"/>
              </a:rPr>
            </a:br>
            <a:endParaRPr lang="ru-RU" dirty="0"/>
          </a:p>
        </p:txBody>
      </p:sp>
      <p:pic>
        <p:nvPicPr>
          <p:cNvPr id="5" name="Google Shape;108;p15" descr="Bundesarchiv_Bild_101I-209-0076-02%2C_Russland%2C_Georg-Hans_Reinhardt%2C_Walter_Kr%C3%BCger.jpg"/>
          <p:cNvPicPr preferRelativeResize="0"/>
          <p:nvPr/>
        </p:nvPicPr>
        <p:blipFill rotWithShape="1">
          <a:blip r:embed="rId2">
            <a:alphaModFix/>
          </a:blip>
          <a:srcRect b="6541"/>
          <a:stretch/>
        </p:blipFill>
        <p:spPr>
          <a:xfrm>
            <a:off x="2500298" y="1142984"/>
            <a:ext cx="5965912" cy="3714776"/>
          </a:xfrm>
          <a:prstGeom prst="rect">
            <a:avLst/>
          </a:prstGeom>
          <a:noFill/>
          <a:ln>
            <a:noFill/>
          </a:ln>
          <a:effectLst>
            <a:outerShdw blurRad="127000" dist="38100" dir="2700000" algn="ctr">
              <a:srgbClr val="000000">
                <a:alpha val="44705"/>
              </a:srgbClr>
            </a:outerShdw>
          </a:effectLst>
        </p:spPr>
      </p:pic>
      <p:pic>
        <p:nvPicPr>
          <p:cNvPr id="4" name="Google Shape;109;p15" descr="417px-Bundesarchiv_Bild_146-1985-037-34A%2C_Russland%2C_Generaloberst_Adolf_Strau%C3%9F.jpg"/>
          <p:cNvPicPr preferRelativeResize="0">
            <a:picLocks noGrp="1"/>
          </p:cNvPicPr>
          <p:nvPr>
            <p:ph idx="1"/>
          </p:nvPr>
        </p:nvPicPr>
        <p:blipFill rotWithShape="1">
          <a:blip r:embed="rId3">
            <a:alphaModFix/>
          </a:blip>
          <a:srcRect t="1042" r="4236" b="1040"/>
          <a:stretch/>
        </p:blipFill>
        <p:spPr>
          <a:xfrm>
            <a:off x="285720" y="2071678"/>
            <a:ext cx="3112829" cy="4572000"/>
          </a:xfrm>
          <a:prstGeom prst="rect">
            <a:avLst/>
          </a:prstGeom>
          <a:solidFill>
            <a:schemeClr val="accent1">
              <a:alpha val="38823"/>
            </a:schemeClr>
          </a:solidFill>
          <a:ln>
            <a:noFill/>
          </a:ln>
          <a:effectLst>
            <a:outerShdw blurRad="225425" dist="50800" dir="5220000" algn="ctr">
              <a:srgbClr val="000000">
                <a:alpha val="32941"/>
              </a:srgbClr>
            </a:outerShdw>
          </a:effectLst>
        </p:spPr>
      </p:pic>
      <p:pic>
        <p:nvPicPr>
          <p:cNvPr id="6" name="Google Shape;110;p15" descr="05S0117i.bmp"/>
          <p:cNvPicPr preferRelativeResize="0"/>
          <p:nvPr/>
        </p:nvPicPr>
        <p:blipFill rotWithShape="1">
          <a:blip r:embed="rId4">
            <a:alphaModFix/>
          </a:blip>
          <a:srcRect/>
          <a:stretch/>
        </p:blipFill>
        <p:spPr>
          <a:xfrm rot="488402">
            <a:off x="5980228" y="3457409"/>
            <a:ext cx="2627482" cy="29241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6"/>
            <a:ext cx="8143932" cy="830997"/>
          </a:xfrm>
          <a:prstGeom prst="rect">
            <a:avLst/>
          </a:prstGeom>
        </p:spPr>
        <p:txBody>
          <a:bodyPr wrap="square">
            <a:spAutoFit/>
          </a:bodyPr>
          <a:lstStyle/>
          <a:p>
            <a:pPr lvl="0" algn="ctr"/>
            <a:r>
              <a:rPr lang="ru-RU" sz="2400" b="1" dirty="0" smtClean="0">
                <a:solidFill>
                  <a:schemeClr val="lt1"/>
                </a:solidFill>
                <a:latin typeface="Calibri"/>
                <a:ea typeface="Calibri"/>
                <a:cs typeface="Calibri"/>
                <a:sym typeface="Calibri"/>
              </a:rPr>
              <a:t>15 сентября 1941 г. - утвержден план операции «Тайфун» (взятие столицы СССР – Москвы).</a:t>
            </a:r>
            <a:endParaRPr lang="ru-RU" sz="2400" b="1" dirty="0">
              <a:solidFill>
                <a:schemeClr val="lt1"/>
              </a:solidFill>
              <a:latin typeface="Calibri"/>
              <a:ea typeface="Calibri"/>
              <a:cs typeface="Calibri"/>
              <a:sym typeface="Calibri"/>
            </a:endParaRPr>
          </a:p>
        </p:txBody>
      </p:sp>
      <p:grpSp>
        <p:nvGrpSpPr>
          <p:cNvPr id="3" name="Google Shape;160;p20"/>
          <p:cNvGrpSpPr/>
          <p:nvPr/>
        </p:nvGrpSpPr>
        <p:grpSpPr>
          <a:xfrm>
            <a:off x="904861" y="1928830"/>
            <a:ext cx="7334278" cy="4000500"/>
            <a:chOff x="357158" y="1500174"/>
            <a:chExt cx="7334278" cy="4000500"/>
          </a:xfrm>
        </p:grpSpPr>
        <p:pic>
          <p:nvPicPr>
            <p:cNvPr id="4" name="Google Shape;161;p20" descr="http://www.krugosvet.ru/uploads/enc/images/1/123563505140fa.jpg"/>
            <p:cNvPicPr preferRelativeResize="0"/>
            <p:nvPr/>
          </p:nvPicPr>
          <p:blipFill rotWithShape="1">
            <a:blip r:embed="rId2">
              <a:alphaModFix/>
            </a:blip>
            <a:srcRect/>
            <a:stretch/>
          </p:blipFill>
          <p:spPr>
            <a:xfrm>
              <a:off x="357158" y="1500174"/>
              <a:ext cx="3762375" cy="4000500"/>
            </a:xfrm>
            <a:prstGeom prst="rect">
              <a:avLst/>
            </a:prstGeom>
            <a:noFill/>
            <a:ln w="88900" cap="sq" cmpd="thickThin">
              <a:solidFill>
                <a:srgbClr val="000000"/>
              </a:solidFill>
              <a:prstDash val="solid"/>
              <a:miter lim="800000"/>
              <a:headEnd type="none" w="sm" len="sm"/>
              <a:tailEnd type="none" w="sm" len="sm"/>
            </a:ln>
          </p:spPr>
        </p:pic>
        <p:pic>
          <p:nvPicPr>
            <p:cNvPr id="5" name="Google Shape;162;p20" descr="http://www.epochtimes.com.ua/rus/images/stories/03/opinion/u81_042711.jpg"/>
            <p:cNvPicPr preferRelativeResize="0"/>
            <p:nvPr/>
          </p:nvPicPr>
          <p:blipFill rotWithShape="1">
            <a:blip r:embed="rId3">
              <a:alphaModFix/>
            </a:blip>
            <a:srcRect/>
            <a:stretch/>
          </p:blipFill>
          <p:spPr>
            <a:xfrm>
              <a:off x="4357686" y="1500174"/>
              <a:ext cx="3333750" cy="4000500"/>
            </a:xfrm>
            <a:prstGeom prst="rect">
              <a:avLst/>
            </a:prstGeom>
            <a:noFill/>
            <a:ln w="88900" cap="sq" cmpd="thickThin">
              <a:solidFill>
                <a:srgbClr val="000000"/>
              </a:solidFill>
              <a:prstDash val="solid"/>
              <a:miter lim="800000"/>
              <a:headEnd type="none" w="sm" len="sm"/>
              <a:tailEnd type="none" w="sm" len="sm"/>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285728"/>
            <a:ext cx="8001056" cy="646331"/>
          </a:xfrm>
          <a:prstGeom prst="rect">
            <a:avLst/>
          </a:prstGeom>
        </p:spPr>
        <p:txBody>
          <a:bodyPr wrap="square">
            <a:spAutoFit/>
          </a:bodyPr>
          <a:lstStyle/>
          <a:p>
            <a:pPr lvl="0" algn="ctr"/>
            <a:r>
              <a:rPr lang="ru-RU" u="sng" dirty="0" smtClean="0">
                <a:solidFill>
                  <a:schemeClr val="lt1"/>
                </a:solidFill>
                <a:latin typeface="Calibri"/>
                <a:ea typeface="Calibri"/>
                <a:cs typeface="Calibri"/>
                <a:sym typeface="Calibri"/>
              </a:rPr>
              <a:t>7 октября, под Вязьмой, в окружение попали части трех советских фронтов – более 660 тыс. человек. </a:t>
            </a:r>
            <a:endParaRPr lang="ru-RU" u="sng" dirty="0">
              <a:solidFill>
                <a:schemeClr val="lt1"/>
              </a:solidFill>
              <a:latin typeface="Calibri"/>
              <a:ea typeface="Calibri"/>
              <a:cs typeface="Calibri"/>
              <a:sym typeface="Calibri"/>
            </a:endParaRPr>
          </a:p>
        </p:txBody>
      </p:sp>
      <p:sp>
        <p:nvSpPr>
          <p:cNvPr id="3" name="Стрелка вниз 2"/>
          <p:cNvSpPr/>
          <p:nvPr/>
        </p:nvSpPr>
        <p:spPr>
          <a:xfrm>
            <a:off x="3786182" y="928670"/>
            <a:ext cx="1571636" cy="12858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214414" y="2214554"/>
            <a:ext cx="7072362" cy="646331"/>
          </a:xfrm>
          <a:prstGeom prst="rect">
            <a:avLst/>
          </a:prstGeom>
        </p:spPr>
        <p:txBody>
          <a:bodyPr wrap="square">
            <a:spAutoFit/>
          </a:bodyPr>
          <a:lstStyle/>
          <a:p>
            <a:pPr lvl="0" algn="ctr"/>
            <a:r>
              <a:rPr lang="ru-RU" u="sng" dirty="0" smtClean="0">
                <a:solidFill>
                  <a:schemeClr val="lt1"/>
                </a:solidFill>
                <a:latin typeface="Calibri"/>
                <a:ea typeface="Calibri"/>
                <a:cs typeface="Calibri"/>
                <a:sym typeface="Calibri"/>
              </a:rPr>
              <a:t>Возникла опасность нападения на Москву через Малоярославец, а позже и через другие направления.</a:t>
            </a:r>
            <a:endParaRPr lang="ru-RU" u="sng" dirty="0">
              <a:solidFill>
                <a:schemeClr val="lt1"/>
              </a:solidFill>
              <a:latin typeface="Calibri"/>
              <a:ea typeface="Calibri"/>
              <a:cs typeface="Calibri"/>
              <a:sym typeface="Calibri"/>
            </a:endParaRPr>
          </a:p>
        </p:txBody>
      </p:sp>
      <p:pic>
        <p:nvPicPr>
          <p:cNvPr id="5" name="Google Shape;179;p22" descr="ded837b1be09f86eb1133a9ebf2_prev.gif"/>
          <p:cNvPicPr preferRelativeResize="0"/>
          <p:nvPr/>
        </p:nvPicPr>
        <p:blipFill rotWithShape="1">
          <a:blip r:embed="rId2">
            <a:alphaModFix/>
          </a:blip>
          <a:srcRect/>
          <a:stretch/>
        </p:blipFill>
        <p:spPr>
          <a:xfrm>
            <a:off x="2071670" y="2643182"/>
            <a:ext cx="5007128" cy="2919410"/>
          </a:xfrm>
          <a:prstGeom prst="rect">
            <a:avLst/>
          </a:prstGeom>
          <a:noFill/>
          <a:ln>
            <a:noFill/>
          </a:ln>
        </p:spPr>
      </p:pic>
      <p:sp>
        <p:nvSpPr>
          <p:cNvPr id="6" name="Прямоугольник 5"/>
          <p:cNvSpPr/>
          <p:nvPr/>
        </p:nvSpPr>
        <p:spPr>
          <a:xfrm>
            <a:off x="857224" y="5715016"/>
            <a:ext cx="7929618" cy="369332"/>
          </a:xfrm>
          <a:prstGeom prst="rect">
            <a:avLst/>
          </a:prstGeom>
        </p:spPr>
        <p:txBody>
          <a:bodyPr wrap="square">
            <a:spAutoFit/>
          </a:bodyPr>
          <a:lstStyle/>
          <a:p>
            <a:pPr lvl="0" algn="ctr"/>
            <a:r>
              <a:rPr lang="ru-RU" b="1" dirty="0" smtClean="0">
                <a:solidFill>
                  <a:schemeClr val="dk1"/>
                </a:solidFill>
                <a:latin typeface="Calibri"/>
                <a:ea typeface="Calibri"/>
                <a:cs typeface="Calibri"/>
                <a:sym typeface="Calibri"/>
              </a:rPr>
              <a:t>Были захвачены Орел, Калуга, Калинин, Волоколамск, Можайск. </a:t>
            </a:r>
            <a:endParaRPr lang="ru-RU" b="1"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НЕМЕЦКИЕ танки.jpg"/>
          <p:cNvPicPr>
            <a:picLocks noChangeAspect="1"/>
          </p:cNvPicPr>
          <p:nvPr/>
        </p:nvPicPr>
        <p:blipFill>
          <a:blip r:embed="rId2"/>
          <a:stretch>
            <a:fillRect/>
          </a:stretch>
        </p:blipFill>
        <p:spPr>
          <a:xfrm>
            <a:off x="928662" y="1571612"/>
            <a:ext cx="7620000" cy="4591050"/>
          </a:xfrm>
          <a:prstGeom prst="rect">
            <a:avLst/>
          </a:prstGeom>
          <a:ln>
            <a:noFill/>
          </a:ln>
          <a:effectLst>
            <a:softEdge rad="112500"/>
          </a:effectLst>
        </p:spPr>
      </p:pic>
      <p:sp>
        <p:nvSpPr>
          <p:cNvPr id="4" name="Прямоугольник 3"/>
          <p:cNvSpPr/>
          <p:nvPr/>
        </p:nvSpPr>
        <p:spPr>
          <a:xfrm>
            <a:off x="1714480" y="285728"/>
            <a:ext cx="5821530" cy="1754326"/>
          </a:xfrm>
          <a:prstGeom prst="rect">
            <a:avLst/>
          </a:prstGeom>
          <a:noFill/>
        </p:spPr>
        <p:txBody>
          <a:bodyPr wrap="none" lIns="91440" tIns="45720" rIns="91440" bIns="45720">
            <a:spAutoFit/>
          </a:bodyPr>
          <a:lstStyle/>
          <a:p>
            <a:pPr algn="ctr"/>
            <a:r>
              <a:rPr lang="ru-RU"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Немецкие танки</a:t>
            </a:r>
          </a:p>
          <a:p>
            <a:pPr algn="ctr"/>
            <a:endParaRPr lang="ru-RU"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1"/>
          <p:cNvSpPr txBox="1">
            <a:spLocks noGrp="1"/>
          </p:cNvSpPr>
          <p:nvPr>
            <p:ph type="title"/>
          </p:nvPr>
        </p:nvSpPr>
        <p:spPr>
          <a:xfrm>
            <a:off x="3643306" y="0"/>
            <a:ext cx="5243504" cy="128586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rgbClr val="86FFCD"/>
              </a:buClr>
              <a:buSzPts val="4000"/>
              <a:buFont typeface="Century Gothic"/>
              <a:buNone/>
            </a:pPr>
            <a:r>
              <a:rPr lang="ru-RU" b="1" dirty="0">
                <a:solidFill>
                  <a:srgbClr val="86FFCD"/>
                </a:solidFill>
              </a:rPr>
              <a:t>БИТВА ЗА МОСКВУ</a:t>
            </a:r>
            <a:endParaRPr/>
          </a:p>
        </p:txBody>
      </p:sp>
      <p:pic>
        <p:nvPicPr>
          <p:cNvPr id="293" name="Google Shape;293;p41" descr="http://russiasport.ru/sites/default/files/1344310125_victor_talalihkin.jpg"/>
          <p:cNvPicPr preferRelativeResize="0">
            <a:picLocks noGrp="1"/>
          </p:cNvPicPr>
          <p:nvPr>
            <p:ph sz="half" idx="1"/>
          </p:nvPr>
        </p:nvPicPr>
        <p:blipFill rotWithShape="1">
          <a:blip r:embed="rId3">
            <a:alphaModFix/>
          </a:blip>
          <a:srcRect/>
          <a:stretch/>
        </p:blipFill>
        <p:spPr>
          <a:xfrm>
            <a:off x="357158" y="571480"/>
            <a:ext cx="3532209" cy="5857892"/>
          </a:xfrm>
          <a:prstGeom prst="rect">
            <a:avLst/>
          </a:prstGeom>
          <a:noFill/>
          <a:ln>
            <a:noFill/>
          </a:ln>
        </p:spPr>
      </p:pic>
      <p:sp>
        <p:nvSpPr>
          <p:cNvPr id="292" name="Google Shape;292;p41"/>
          <p:cNvSpPr txBox="1">
            <a:spLocks noGrp="1"/>
          </p:cNvSpPr>
          <p:nvPr>
            <p:ph sz="half" idx="2"/>
          </p:nvPr>
        </p:nvSpPr>
        <p:spPr>
          <a:xfrm>
            <a:off x="4143372" y="1357298"/>
            <a:ext cx="4572032" cy="407196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accent3"/>
              </a:buClr>
              <a:buSzPts val="2200"/>
              <a:buChar char="•"/>
            </a:pPr>
            <a:r>
              <a:rPr lang="ru-RU" sz="2000" b="1" dirty="0">
                <a:solidFill>
                  <a:srgbClr val="002060"/>
                </a:solidFill>
              </a:rPr>
              <a:t>Военный лётчик, заместитель командира эскадрильи 177-го истребительного авиационного полка ПВО 6-го истребительного авиационного корпуса ПВО, младший лейтенант. Герой Советского Союза. </a:t>
            </a:r>
            <a:r>
              <a:rPr lang="ru-RU" sz="2000" b="1" dirty="0" smtClean="0">
                <a:solidFill>
                  <a:srgbClr val="002060"/>
                </a:solidFill>
              </a:rPr>
              <a:t>Виктор Талалихин. Одним </a:t>
            </a:r>
            <a:r>
              <a:rPr lang="ru-RU" sz="2000" b="1" dirty="0">
                <a:solidFill>
                  <a:srgbClr val="002060"/>
                </a:solidFill>
              </a:rPr>
              <a:t>из первых в СССР совершил ночной воздушный </a:t>
            </a:r>
            <a:r>
              <a:rPr lang="ru-RU" sz="2000" b="1" dirty="0" smtClean="0">
                <a:solidFill>
                  <a:srgbClr val="002060"/>
                </a:solidFill>
              </a:rPr>
              <a:t>таран.</a:t>
            </a:r>
          </a:p>
          <a:p>
            <a:pPr marL="228600" lvl="0" indent="-228600" algn="l" rtl="0">
              <a:lnSpc>
                <a:spcPct val="90000"/>
              </a:lnSpc>
              <a:spcBef>
                <a:spcPts val="0"/>
              </a:spcBef>
              <a:spcAft>
                <a:spcPts val="0"/>
              </a:spcAft>
              <a:buClr>
                <a:schemeClr val="accent3"/>
              </a:buClr>
              <a:buSzPts val="2200"/>
              <a:buChar char="•"/>
            </a:pPr>
            <a:r>
              <a:rPr lang="ru-RU" sz="2000" b="1" dirty="0" smtClean="0">
                <a:solidFill>
                  <a:srgbClr val="002060"/>
                </a:solidFill>
              </a:rPr>
              <a:t>Погиб </a:t>
            </a:r>
            <a:r>
              <a:rPr lang="ru-RU" sz="2000" b="1" dirty="0">
                <a:solidFill>
                  <a:srgbClr val="002060"/>
                </a:solidFill>
              </a:rPr>
              <a:t>27.10.41</a:t>
            </a:r>
            <a:r>
              <a:rPr lang="ru-RU" b="1" dirty="0" smtClean="0">
                <a:solidFill>
                  <a:srgbClr val="002060"/>
                </a:solidFill>
              </a:rPr>
              <a:t>.</a:t>
            </a:r>
          </a:p>
          <a:p>
            <a:pPr marL="228600" lvl="0" indent="-228600" algn="l" rtl="0">
              <a:lnSpc>
                <a:spcPct val="90000"/>
              </a:lnSpc>
              <a:spcBef>
                <a:spcPts val="0"/>
              </a:spcBef>
              <a:spcAft>
                <a:spcPts val="0"/>
              </a:spcAft>
              <a:buClr>
                <a:schemeClr val="accent3"/>
              </a:buClr>
              <a:buSzPts val="2200"/>
              <a:buChar char="•"/>
            </a:pPr>
            <a:endParaRPr lang="ru-RU" b="1" dirty="0" smtClean="0">
              <a:solidFill>
                <a:srgbClr val="002060"/>
              </a:solidFill>
            </a:endParaRPr>
          </a:p>
          <a:p>
            <a:pPr marL="228600" lvl="0" indent="-228600" algn="l" rtl="0">
              <a:lnSpc>
                <a:spcPct val="90000"/>
              </a:lnSpc>
              <a:spcBef>
                <a:spcPts val="0"/>
              </a:spcBef>
              <a:spcAft>
                <a:spcPts val="0"/>
              </a:spcAft>
              <a:buClr>
                <a:schemeClr val="accent3"/>
              </a:buClr>
              <a:buSzPts val="2200"/>
              <a:buChar char="•"/>
            </a:pPr>
            <a:endParaRPr b="1">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AutoShape 4" descr="C:\Users\Asus\Desktop\%D0%97%D0%95%D0%9D%D0%98%D0%A2%D0%9A%D0%98.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 name="Рисунок 3" descr="Зенитки.png"/>
          <p:cNvPicPr>
            <a:picLocks noChangeAspect="1"/>
          </p:cNvPicPr>
          <p:nvPr/>
        </p:nvPicPr>
        <p:blipFill>
          <a:blip r:embed="rId2"/>
          <a:stretch>
            <a:fillRect/>
          </a:stretch>
        </p:blipFill>
        <p:spPr>
          <a:xfrm>
            <a:off x="214282" y="1285860"/>
            <a:ext cx="5254323" cy="3286148"/>
          </a:xfrm>
          <a:prstGeom prst="rect">
            <a:avLst/>
          </a:prstGeom>
          <a:ln>
            <a:noFill/>
          </a:ln>
          <a:effectLst>
            <a:softEdge rad="112500"/>
          </a:effectLst>
        </p:spPr>
      </p:pic>
      <p:sp>
        <p:nvSpPr>
          <p:cNvPr id="5" name="Прямоугольник 4"/>
          <p:cNvSpPr/>
          <p:nvPr/>
        </p:nvSpPr>
        <p:spPr>
          <a:xfrm>
            <a:off x="642910" y="285728"/>
            <a:ext cx="7643866" cy="1015663"/>
          </a:xfrm>
          <a:prstGeom prst="rect">
            <a:avLst/>
          </a:prstGeom>
          <a:noFill/>
        </p:spPr>
        <p:txBody>
          <a:bodyPr wrap="square" lIns="91440" tIns="45720" rIns="91440" bIns="45720">
            <a:spAutoFit/>
          </a:bodyPr>
          <a:lstStyle/>
          <a:p>
            <a:pPr algn="ctr"/>
            <a:r>
              <a:rPr lang="ru-RU" sz="2000" dirty="0" smtClean="0"/>
              <a:t>Зенитчицы кричали </a:t>
            </a:r>
            <a:br>
              <a:rPr lang="ru-RU" sz="2000" dirty="0" smtClean="0"/>
            </a:br>
            <a:r>
              <a:rPr lang="ru-RU" sz="2000" dirty="0" smtClean="0"/>
              <a:t> и стреляли, </a:t>
            </a:r>
            <a:br>
              <a:rPr lang="ru-RU" sz="2000" dirty="0" smtClean="0"/>
            </a:br>
            <a:r>
              <a:rPr lang="ru-RU" sz="2000" dirty="0" smtClean="0"/>
              <a:t> размазывая слёзы по щекам…</a:t>
            </a:r>
            <a:endParaRPr lang="ru-RU" sz="20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6" name="Рисунок 5" descr="Зенитчицы.jpg"/>
          <p:cNvPicPr>
            <a:picLocks noChangeAspect="1"/>
          </p:cNvPicPr>
          <p:nvPr/>
        </p:nvPicPr>
        <p:blipFill>
          <a:blip r:embed="rId3"/>
          <a:stretch>
            <a:fillRect/>
          </a:stretch>
        </p:blipFill>
        <p:spPr>
          <a:xfrm>
            <a:off x="3428992" y="2786058"/>
            <a:ext cx="5286380" cy="360565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Дети у станков.jpg"/>
          <p:cNvPicPr>
            <a:picLocks noChangeAspect="1"/>
          </p:cNvPicPr>
          <p:nvPr/>
        </p:nvPicPr>
        <p:blipFill>
          <a:blip r:embed="rId2"/>
          <a:stretch>
            <a:fillRect/>
          </a:stretch>
        </p:blipFill>
        <p:spPr>
          <a:xfrm>
            <a:off x="928662" y="486019"/>
            <a:ext cx="7572428" cy="5671927"/>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189</TotalTime>
  <Words>269</Words>
  <Application>Microsoft Office PowerPoint</Application>
  <PresentationFormat>Экран (4:3)</PresentationFormat>
  <Paragraphs>21</Paragraphs>
  <Slides>15</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Бумажная</vt:lpstr>
      <vt:lpstr>Битва за Москву 30 сентября-5 декабря 1941года </vt:lpstr>
      <vt:lpstr>«Первоочередной целью отныне является война с Россией, исход которой должен решить судьбу мира. Ничто меня не испугает. Никакие так называемые нормы международного права, никакие договоры не удержат меня оттого, чтобы использовать представившееся мне преимущество. Грядущая война будет неслыханно кровавой и жестокой».                                                                                                                               (Адольф Гитлер)   </vt:lpstr>
      <vt:lpstr>18 декабря 1940 г. немецким командованием подписан план нападения Германии на СССР-«Барбаросса».  </vt:lpstr>
      <vt:lpstr>Слайд 4</vt:lpstr>
      <vt:lpstr>Слайд 5</vt:lpstr>
      <vt:lpstr>Слайд 6</vt:lpstr>
      <vt:lpstr>БИТВА ЗА МОСКВУ</vt:lpstr>
      <vt:lpstr>Слайд 8</vt:lpstr>
      <vt:lpstr>Слайд 9</vt:lpstr>
      <vt:lpstr>Слайд 10</vt:lpstr>
      <vt:lpstr>Слайд 11</vt:lpstr>
      <vt:lpstr>БИТВА ЗА МОСКВУ</vt:lpstr>
      <vt:lpstr>Слайд 13</vt:lpstr>
      <vt:lpstr>Слайд 14</vt:lpstr>
      <vt:lpstr>БИТВА ЗА МОСКВУ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Битва за Москву 30 сентября-5декабря 1941года </dc:title>
  <dc:creator>1</dc:creator>
  <cp:lastModifiedBy>Asus</cp:lastModifiedBy>
  <cp:revision>22</cp:revision>
  <dcterms:created xsi:type="dcterms:W3CDTF">2023-01-19T09:20:18Z</dcterms:created>
  <dcterms:modified xsi:type="dcterms:W3CDTF">2023-01-22T13:59:30Z</dcterms:modified>
</cp:coreProperties>
</file>