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56" r:id="rId2"/>
    <p:sldId id="304" r:id="rId3"/>
    <p:sldId id="339" r:id="rId4"/>
    <p:sldId id="272" r:id="rId5"/>
    <p:sldId id="273" r:id="rId6"/>
    <p:sldId id="342" r:id="rId7"/>
    <p:sldId id="344" r:id="rId8"/>
    <p:sldId id="345" r:id="rId9"/>
    <p:sldId id="343" r:id="rId10"/>
    <p:sldId id="346" r:id="rId11"/>
    <p:sldId id="347" r:id="rId12"/>
    <p:sldId id="348" r:id="rId13"/>
    <p:sldId id="349" r:id="rId14"/>
    <p:sldId id="350" r:id="rId15"/>
    <p:sldId id="263" r:id="rId16"/>
    <p:sldId id="262" r:id="rId17"/>
    <p:sldId id="259" r:id="rId18"/>
    <p:sldId id="266" r:id="rId19"/>
    <p:sldId id="319" r:id="rId20"/>
    <p:sldId id="321" r:id="rId21"/>
    <p:sldId id="322" r:id="rId22"/>
    <p:sldId id="325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86" r:id="rId32"/>
    <p:sldId id="359" r:id="rId33"/>
    <p:sldId id="360" r:id="rId34"/>
    <p:sldId id="361" r:id="rId35"/>
    <p:sldId id="362" r:id="rId36"/>
    <p:sldId id="363" r:id="rId37"/>
    <p:sldId id="364" r:id="rId38"/>
    <p:sldId id="382" r:id="rId39"/>
    <p:sldId id="366" r:id="rId40"/>
    <p:sldId id="367" r:id="rId41"/>
    <p:sldId id="370" r:id="rId42"/>
    <p:sldId id="371" r:id="rId43"/>
    <p:sldId id="372" r:id="rId44"/>
    <p:sldId id="387" r:id="rId45"/>
    <p:sldId id="326" r:id="rId46"/>
    <p:sldId id="282" r:id="rId47"/>
    <p:sldId id="373" r:id="rId48"/>
    <p:sldId id="374" r:id="rId49"/>
    <p:sldId id="375" r:id="rId50"/>
    <p:sldId id="376" r:id="rId51"/>
    <p:sldId id="377" r:id="rId52"/>
    <p:sldId id="37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71A51-C46F-4934-971B-8F7ABDF1753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4F6F2-90EA-47E6-AE80-4A40973CD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1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F6F2-90EA-47E6-AE80-4A40973CD9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C05F-A4E3-4B20-8D6C-3605A236945F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64D7-6393-4CAA-A151-8385C786D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3786214" cy="3571899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</a:rPr>
              <a:t>Правда </a:t>
            </a:r>
            <a:br>
              <a:rPr lang="ru-RU" sz="9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</a:rPr>
              <a:t>о </a:t>
            </a:r>
            <a:br>
              <a:rPr lang="ru-RU" sz="9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</a:rPr>
              <a:t>ВИЧ/</a:t>
            </a:r>
            <a:br>
              <a:rPr lang="ru-RU" sz="9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9600" i="1" dirty="0" err="1" smtClean="0">
                <a:solidFill>
                  <a:srgbClr val="002060"/>
                </a:solidFill>
                <a:latin typeface="Times New Roman" pitchFamily="18" charset="0"/>
              </a:rPr>
              <a:t>СПИДе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img-fotki.yandex.ru/get/3002/dog-kristina.0/0_14bd_ab9e145c_L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500042"/>
            <a:ext cx="45720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единой гипотезы о происхождении ВИЧ не существует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008313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Схема строения вируса иммунодефицита</a:t>
            </a:r>
            <a:br>
              <a:rPr lang="ru-RU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человека (ВИЧ,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AIDS).</a:t>
            </a: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1 – молекула РНК, </a:t>
            </a:r>
          </a:p>
          <a:p>
            <a:r>
              <a:rPr lang="ru-RU" sz="2000" b="1" dirty="0" smtClean="0"/>
              <a:t>2 – фермент обратная транскриптаза</a:t>
            </a:r>
          </a:p>
          <a:p>
            <a:r>
              <a:rPr lang="ru-RU" sz="2000" b="1" dirty="0" smtClean="0"/>
              <a:t>3 – белки и ферменты вируса, </a:t>
            </a:r>
          </a:p>
          <a:p>
            <a:r>
              <a:rPr lang="ru-RU" sz="2000" b="1" dirty="0" smtClean="0"/>
              <a:t>4 – внутренний </a:t>
            </a:r>
            <a:r>
              <a:rPr lang="ru-RU" sz="2000" b="1" dirty="0" err="1" smtClean="0"/>
              <a:t>капсид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5 – белковая оболочка </a:t>
            </a:r>
            <a:r>
              <a:rPr lang="ru-RU" sz="2000" b="1" dirty="0" err="1" smtClean="0"/>
              <a:t>капсида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6 – наружная </a:t>
            </a:r>
            <a:r>
              <a:rPr lang="ru-RU" sz="2000" b="1" dirty="0" err="1" smtClean="0"/>
              <a:t>липо-протеиновая</a:t>
            </a:r>
            <a:r>
              <a:rPr lang="ru-RU" sz="2000" b="1" dirty="0" smtClean="0"/>
              <a:t> оболочка вируса,</a:t>
            </a:r>
          </a:p>
          <a:p>
            <a:r>
              <a:rPr lang="ru-RU" sz="2000" b="1" dirty="0" smtClean="0"/>
              <a:t>7 – белок Р120 наружной оболочки, </a:t>
            </a:r>
          </a:p>
          <a:p>
            <a:r>
              <a:rPr lang="ru-RU" sz="2000" b="1" dirty="0" smtClean="0"/>
              <a:t>8 – белок Р41 наружной оболочки</a:t>
            </a:r>
            <a:endParaRPr lang="en-US" sz="2000" b="1" dirty="0" smtClean="0"/>
          </a:p>
          <a:p>
            <a:pPr algn="ctr"/>
            <a:endParaRPr lang="ru-RU" sz="1100" b="1" dirty="0" smtClean="0"/>
          </a:p>
          <a:p>
            <a:endParaRPr lang="ru-RU" dirty="0"/>
          </a:p>
        </p:txBody>
      </p:sp>
      <p:pic>
        <p:nvPicPr>
          <p:cNvPr id="7" name="Рисунок 21" descr="Untitled-1 copy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5050" y="657736"/>
            <a:ext cx="5111750" cy="50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ВИРУС СПИДА поражает ВАЖНЕЙШИЕ ОРГАНЫ ЧЕЛОВЕКА</a:t>
            </a:r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Легкие</a:t>
            </a:r>
          </a:p>
          <a:p>
            <a:r>
              <a:rPr lang="ru-RU" sz="1800" dirty="0" smtClean="0"/>
              <a:t>Желудочно-кишечный тракт</a:t>
            </a:r>
          </a:p>
          <a:p>
            <a:r>
              <a:rPr lang="ru-RU" sz="1800" dirty="0" smtClean="0"/>
              <a:t>Нервная система</a:t>
            </a:r>
          </a:p>
          <a:p>
            <a:r>
              <a:rPr lang="ru-RU" sz="1800" dirty="0" smtClean="0"/>
              <a:t>Почки</a:t>
            </a:r>
            <a:endParaRPr lang="ru-RU" sz="1800" dirty="0"/>
          </a:p>
        </p:txBody>
      </p:sp>
      <p:pic>
        <p:nvPicPr>
          <p:cNvPr id="5" name="Picture 2" descr="AIDS-5col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8000" contrast="42000"/>
          </a:blip>
          <a:srcRect/>
          <a:stretch>
            <a:fillRect/>
          </a:stretch>
        </p:blipFill>
        <p:spPr bwMode="auto">
          <a:xfrm>
            <a:off x="4389989" y="273050"/>
            <a:ext cx="3481872" cy="58531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реагирует иммунная система на проникновение ВИЧ в клетку?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571612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44 из 2172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928934"/>
            <a:ext cx="3286149" cy="216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стадии ВИЧ/</a:t>
            </a:r>
            <a:r>
              <a:rPr lang="ru-RU" sz="2800" i="1" dirty="0" err="1" smtClean="0">
                <a:solidFill>
                  <a:srgbClr val="FF0000"/>
                </a:solidFill>
              </a:rPr>
              <a:t>СПИДа</a:t>
            </a:r>
            <a:r>
              <a:rPr lang="ru-RU" sz="2800" i="1" dirty="0" smtClean="0">
                <a:solidFill>
                  <a:srgbClr val="FF0000"/>
                </a:solidFill>
              </a:rPr>
              <a:t>: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 инкубация;</a:t>
            </a:r>
          </a:p>
          <a:p>
            <a:pPr>
              <a:buNone/>
            </a:pPr>
            <a:r>
              <a:rPr lang="ru-RU" dirty="0" smtClean="0"/>
              <a:t>2) стадия первичных проявлений: </a:t>
            </a:r>
          </a:p>
          <a:p>
            <a:pPr>
              <a:buNone/>
            </a:pPr>
            <a:r>
              <a:rPr lang="ru-RU" dirty="0" smtClean="0"/>
              <a:t>-фаза острой лихорадки,</a:t>
            </a:r>
          </a:p>
          <a:p>
            <a:pPr>
              <a:buNone/>
            </a:pPr>
            <a:r>
              <a:rPr lang="ru-RU" dirty="0" smtClean="0"/>
              <a:t>-бессимптомная фаза,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персистирующая</a:t>
            </a:r>
            <a:r>
              <a:rPr lang="ru-RU" dirty="0" smtClean="0"/>
              <a:t>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 </a:t>
            </a:r>
            <a:r>
              <a:rPr lang="ru-RU" dirty="0" err="1" smtClean="0"/>
              <a:t>лимфаденопатия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3) стадия вторичных изменений;</a:t>
            </a:r>
          </a:p>
          <a:p>
            <a:pPr>
              <a:buNone/>
            </a:pPr>
            <a:r>
              <a:rPr lang="ru-RU" dirty="0" smtClean="0"/>
              <a:t>4) терминальная стадия.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736"/>
            <a:ext cx="307183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Язвы на теле больного ребенка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ебенок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82153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Язвы в ротовой полости</a:t>
            </a:r>
            <a:endParaRPr lang="ru-RU" dirty="0"/>
          </a:p>
        </p:txBody>
      </p:sp>
      <p:pic>
        <p:nvPicPr>
          <p:cNvPr id="4" name="Содержимое 3" descr="рот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928670"/>
            <a:ext cx="7500990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Лицо больного мужчины</a:t>
            </a:r>
            <a:endParaRPr lang="ru-RU" dirty="0"/>
          </a:p>
        </p:txBody>
      </p:sp>
      <p:pic>
        <p:nvPicPr>
          <p:cNvPr id="4" name="Содержимое 3" descr="лицо мужчины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214422"/>
            <a:ext cx="7358114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Язвы на теле больного ребенка</a:t>
            </a:r>
            <a:endParaRPr lang="ru-RU" dirty="0"/>
          </a:p>
        </p:txBody>
      </p:sp>
      <p:pic>
        <p:nvPicPr>
          <p:cNvPr id="4" name="Содержимое 3" descr="ребенок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5" y="1142984"/>
            <a:ext cx="7572429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Необычность ВИЧ-инфекции в том, что было выявлено воспаление легких, вызванное особым микроорганизмом из рода пневмоцист (</a:t>
            </a:r>
            <a:r>
              <a:rPr lang="ru-RU" sz="2400" dirty="0" err="1" smtClean="0"/>
              <a:t>пневмоцистная</a:t>
            </a:r>
            <a:r>
              <a:rPr lang="ru-RU" sz="2400" dirty="0" smtClean="0"/>
              <a:t> пневмония) у совсем молодых людей от 25 до 36 лет.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3108" y="1643050"/>
            <a:ext cx="4968875" cy="480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пороге тысячелетий наступает момент, когда</a:t>
            </a:r>
            <a:br>
              <a:rPr lang="ru-RU" dirty="0" smtClean="0"/>
            </a:br>
            <a:r>
              <a:rPr lang="ru-RU" dirty="0" smtClean="0"/>
              <a:t>Мы за все бываем в ответе, перелистывая года,</a:t>
            </a:r>
            <a:br>
              <a:rPr lang="ru-RU" dirty="0" smtClean="0"/>
            </a:br>
            <a:r>
              <a:rPr lang="ru-RU" dirty="0" smtClean="0"/>
              <a:t>Человек, покоривший небо, чудо техники изобретая, </a:t>
            </a:r>
            <a:br>
              <a:rPr lang="ru-RU" dirty="0" smtClean="0"/>
            </a:br>
            <a:r>
              <a:rPr lang="ru-RU" dirty="0" smtClean="0"/>
              <a:t>Приобщаясь к дурным привычкам о здоровье своем забывает.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Необратимая потеря в весе (кахексия), повышенная температура тела, сильное ночное потоотделение, хроническая усталость, увеличение лимфатических узлов, постоянный кашель и расстройство кишечника – симптомы термальной стадии </a:t>
            </a:r>
            <a:r>
              <a:rPr lang="ru-RU" sz="2400" dirty="0" err="1" smtClean="0"/>
              <a:t>СПИДа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76375" y="2060575"/>
            <a:ext cx="637222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При инфицировании грудных детей смертность составляет от 75 до 100 % в возрасте до 5 лет.</a:t>
            </a:r>
            <a:endParaRPr lang="ru-RU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 t="2507" r="2998" b="5016"/>
          <a:stretch>
            <a:fillRect/>
          </a:stretch>
        </p:blipFill>
        <p:spPr>
          <a:xfrm>
            <a:off x="1428728" y="1785926"/>
            <a:ext cx="657229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Саркома </a:t>
            </a:r>
            <a:r>
              <a:rPr lang="ru-RU" sz="2700" dirty="0" err="1" smtClean="0"/>
              <a:t>Капоши</a:t>
            </a:r>
            <a:r>
              <a:rPr lang="ru-RU" sz="2700" dirty="0" smtClean="0"/>
              <a:t> – опухоль кровеносных сосудов, которая появляется внезапно, очень много очагов на коже, очень высокая смертность (до 80%) в течение 2 лет; имеет вид пятен, бляшек, узелков бурого, </a:t>
            </a:r>
            <a:r>
              <a:rPr lang="ru-RU" sz="2700" dirty="0" err="1" smtClean="0"/>
              <a:t>темно-синюшнего</a:t>
            </a:r>
            <a:r>
              <a:rPr lang="ru-RU" sz="2700" dirty="0" smtClean="0"/>
              <a:t> или фиолетового цвета, возвышающих над кожей. </a:t>
            </a:r>
            <a:endParaRPr lang="ru-RU" sz="2700" dirty="0"/>
          </a:p>
        </p:txBody>
      </p:sp>
      <p:pic>
        <p:nvPicPr>
          <p:cNvPr id="3" name="Picture 3" descr="Саркома Капоши при СПИДЕ_3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1285852" y="2214554"/>
            <a:ext cx="65722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500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Многие люди считают, что они полностью застрахованы от заражения </a:t>
            </a:r>
            <a:r>
              <a:rPr lang="ru-RU" b="1" i="1" dirty="0" err="1" smtClean="0">
                <a:solidFill>
                  <a:srgbClr val="FF3300"/>
                </a:solidFill>
              </a:rPr>
              <a:t>СПИДом</a:t>
            </a:r>
            <a:r>
              <a:rPr lang="ru-RU" b="1" dirty="0" smtClean="0">
                <a:solidFill>
                  <a:srgbClr val="FF3300"/>
                </a:solidFill>
              </a:rPr>
              <a:t>, т.к. пути его распространения хорошо известны. 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Никто не даст гарантий, что это не коснется Вас или Ваших близких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858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Первый путь  -  </a:t>
            </a:r>
            <a:r>
              <a:rPr lang="ru-RU" sz="2800" b="1" dirty="0" smtClean="0"/>
              <a:t>от беременной женщины, зараженной </a:t>
            </a:r>
            <a:r>
              <a:rPr lang="ru-RU" sz="2800" b="1" i="1" dirty="0" err="1" smtClean="0"/>
              <a:t>СПИДом</a:t>
            </a:r>
            <a:r>
              <a:rPr lang="ru-RU" sz="2800" b="1" dirty="0" smtClean="0"/>
              <a:t>, ее ребенку во время беременности, родов и кормления грудью.(Вертикальный)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i-main-pic" descr="Картинка 9 из 85323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571612"/>
            <a:ext cx="3810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24 из 8532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643050"/>
            <a:ext cx="3762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mita-bg.com/wp-content/uploads/2009/04/karmene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2857496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Второй путь - </a:t>
            </a:r>
            <a:r>
              <a:rPr lang="ru-RU" sz="2800" b="1" dirty="0" smtClean="0"/>
              <a:t>нанесение   татуировок (парентеральный)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" name="Содержимое 3" descr="http://gorod.tomsk.ru/i/u/11263/tatu21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32942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63 из 4122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571612"/>
            <a:ext cx="247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43 из 2766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2643182"/>
            <a:ext cx="3076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72560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Третий путь - </a:t>
            </a:r>
            <a:r>
              <a:rPr lang="ru-RU" sz="2800" b="1" dirty="0" err="1" smtClean="0"/>
              <a:t>пирсинг</a:t>
            </a:r>
            <a:r>
              <a:rPr lang="ru-RU" sz="2800" b="1" dirty="0" smtClean="0"/>
              <a:t>, проведение ритуалов , связанных с использованием человеческой крови.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i-main-pic" descr="Картинка 51 из 27662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357430"/>
            <a:ext cx="47625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9 из 2766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14752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 из 2766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21429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400420" cy="607223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Четвертый путь-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это попадание крови инфицированного ВИЧ или больного </a:t>
            </a:r>
            <a:r>
              <a:rPr lang="ru-RU" sz="2000" b="1" dirty="0" err="1" smtClean="0"/>
              <a:t>СПИДом</a:t>
            </a:r>
            <a:r>
              <a:rPr lang="ru-RU" sz="2000" b="1" dirty="0" smtClean="0"/>
              <a:t> человека в организм здорового. Это может произойти при переливании крови инфицированных ВИЧ доноров и при использовании не стерильных медицинских инструментов. </a:t>
            </a:r>
            <a:endParaRPr lang="ru-RU" dirty="0"/>
          </a:p>
        </p:txBody>
      </p:sp>
      <p:pic>
        <p:nvPicPr>
          <p:cNvPr id="4" name="Содержимое 3" descr="686003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57166"/>
            <a:ext cx="4357717" cy="60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4214842" cy="5786478"/>
          </a:xfrm>
        </p:spPr>
        <p:txBody>
          <a:bodyPr>
            <a:normAutofit/>
          </a:bodyPr>
          <a:lstStyle/>
          <a:p>
            <a:pPr algn="just"/>
            <a:r>
              <a:rPr lang="ru-RU" sz="2700" b="1" dirty="0" smtClean="0"/>
              <a:t>         </a:t>
            </a:r>
            <a:r>
              <a:rPr lang="ru-RU" sz="3100" b="1" dirty="0" smtClean="0">
                <a:solidFill>
                  <a:srgbClr val="FF0000"/>
                </a:solidFill>
              </a:rPr>
              <a:t>Пятый путь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–</a:t>
            </a:r>
            <a:br>
              <a:rPr lang="ru-RU" sz="2200" b="1" dirty="0" smtClean="0"/>
            </a:br>
            <a:r>
              <a:rPr lang="ru-RU" sz="2200" b="1" dirty="0" smtClean="0"/>
              <a:t>незащищённый (без презерватива) половой контакт с инфицированным человеком. Чем с большим количеством партнёров человек вступает в половые отношения, тем выше вероятность того, что рано или поздно он окажется инфицированным ВИЧ. </a:t>
            </a:r>
            <a:endParaRPr lang="ru-RU" b="1" dirty="0"/>
          </a:p>
        </p:txBody>
      </p:sp>
      <p:pic>
        <p:nvPicPr>
          <p:cNvPr id="4" name="i-main-pic" descr="Картинка 17 из 180381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785794"/>
            <a:ext cx="36433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900486" cy="58579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Шестой путь-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введения крови или ее препаратов, содержащих вирус, внутривенное введение лекарственных препаратов или наркотических веществ.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Picture 5" descr="Новое изображение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785794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 из 72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78619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По данным ВОЗ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  целом   в    мире   насчитывается     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dirty="0" smtClean="0">
                <a:solidFill>
                  <a:srgbClr val="FF0000"/>
                </a:solidFill>
              </a:rPr>
              <a:t>   миллионов </a:t>
            </a:r>
            <a:r>
              <a:rPr lang="ru-RU" dirty="0" smtClean="0"/>
              <a:t>людей, живущих с ВИЧ/</a:t>
            </a:r>
            <a:r>
              <a:rPr lang="ru-RU" dirty="0" err="1" smtClean="0"/>
              <a:t>СПИДом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rgbClr val="FF0000"/>
                </a:solidFill>
              </a:rPr>
              <a:t> миллионов </a:t>
            </a:r>
            <a:r>
              <a:rPr lang="ru-RU" dirty="0" smtClean="0"/>
              <a:t>людей, больных </a:t>
            </a:r>
            <a:r>
              <a:rPr lang="ru-RU" dirty="0" err="1" smtClean="0"/>
              <a:t>СПИДом</a:t>
            </a:r>
            <a:r>
              <a:rPr lang="ru-RU" dirty="0" smtClean="0"/>
              <a:t> уже нет в живых. В 2021 году СПИД унес жизни еще       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 миллионов</a:t>
            </a:r>
            <a:r>
              <a:rPr lang="ru-RU" dirty="0" smtClean="0"/>
              <a:t>  людей, в том числе  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580</a:t>
            </a:r>
            <a:r>
              <a:rPr lang="ru-RU" dirty="0" smtClean="0">
                <a:solidFill>
                  <a:srgbClr val="FF0000"/>
                </a:solidFill>
              </a:rPr>
              <a:t> тысяч</a:t>
            </a:r>
            <a:r>
              <a:rPr lang="ru-RU" dirty="0" smtClean="0"/>
              <a:t>      детей     до   15 лет.  В глобальном масштабе  эта  болезнь   занимает </a:t>
            </a:r>
            <a:r>
              <a:rPr lang="ru-RU" dirty="0" smtClean="0">
                <a:solidFill>
                  <a:srgbClr val="FF0000"/>
                </a:solidFill>
              </a:rPr>
              <a:t>четвертое</a:t>
            </a:r>
            <a:r>
              <a:rPr lang="ru-RU" dirty="0" smtClean="0"/>
              <a:t>   место  среди  причин смертности. </a:t>
            </a:r>
            <a:endParaRPr lang="ru-RU" dirty="0"/>
          </a:p>
        </p:txBody>
      </p:sp>
      <p:pic>
        <p:nvPicPr>
          <p:cNvPr id="4" name="Picture 36" descr="J009574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500042"/>
            <a:ext cx="12001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Трансплантация органов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mycityua.com/upload/import/2009/03/25/86482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571612"/>
            <a:ext cx="392909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511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 врачи говорят о 3 основных путях передачи ВИЧ</a:t>
            </a:r>
            <a:br>
              <a:rPr lang="ru-RU" dirty="0" smtClean="0"/>
            </a:br>
            <a:r>
              <a:rPr lang="ru-RU" dirty="0" smtClean="0"/>
              <a:t>1. Парентеральный (через кровь.)</a:t>
            </a:r>
            <a:br>
              <a:rPr lang="ru-RU" dirty="0" smtClean="0"/>
            </a:br>
            <a:r>
              <a:rPr lang="ru-RU" dirty="0" smtClean="0"/>
              <a:t>2.Вертикальный (от ВИЧ + матери к плоду)</a:t>
            </a:r>
            <a:br>
              <a:rPr lang="ru-RU" dirty="0" smtClean="0"/>
            </a:br>
            <a:r>
              <a:rPr lang="ru-RU" dirty="0" smtClean="0"/>
              <a:t>3. Половой (самый распространенный)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Вирус не передается: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5" descr="Новое изображение20"/>
          <p:cNvPicPr>
            <a:picLocks noChangeAspect="1" noChangeArrowheads="1"/>
          </p:cNvPicPr>
          <p:nvPr/>
        </p:nvPicPr>
        <p:blipFill>
          <a:blip r:embed="rId3" cstate="email">
            <a:lum bright="24000"/>
          </a:blip>
          <a:srcRect/>
          <a:stretch>
            <a:fillRect/>
          </a:stretch>
        </p:blipFill>
        <p:spPr bwMode="auto">
          <a:xfrm>
            <a:off x="428596" y="1000108"/>
            <a:ext cx="2408238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Новое изображение11"/>
          <p:cNvPicPr>
            <a:picLocks noChangeAspect="1" noChangeArrowheads="1"/>
          </p:cNvPicPr>
          <p:nvPr/>
        </p:nvPicPr>
        <p:blipFill>
          <a:blip r:embed="rId4" cstate="email">
            <a:lum bright="18000"/>
          </a:blip>
          <a:srcRect/>
          <a:stretch>
            <a:fillRect/>
          </a:stretch>
        </p:blipFill>
        <p:spPr bwMode="auto">
          <a:xfrm>
            <a:off x="500034" y="2786058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1000109"/>
            <a:ext cx="32861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Через воздух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При разговоре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При пользовании общей посудой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Через рукопожатие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Через поцелуй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Через пищу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Через предметы домашнего обихода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При купании в бассейне, в душе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Через спортивные предметы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Через общение с домашними животными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Через укусы насекомых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При уходе за больными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b="1" dirty="0" smtClean="0"/>
              <a:t>В общественном транспорте</a:t>
            </a:r>
            <a:endParaRPr lang="ru-RU" b="1" dirty="0" smtClean="0"/>
          </a:p>
        </p:txBody>
      </p:sp>
      <p:pic>
        <p:nvPicPr>
          <p:cNvPr id="6" name="Picture 7" descr="Новое изображение30"/>
          <p:cNvPicPr>
            <a:picLocks noChangeAspect="1" noChangeArrowheads="1"/>
          </p:cNvPicPr>
          <p:nvPr/>
        </p:nvPicPr>
        <p:blipFill>
          <a:blip r:embed="rId5" cstate="email">
            <a:lum bright="24000"/>
          </a:blip>
          <a:srcRect/>
          <a:stretch>
            <a:fillRect/>
          </a:stretch>
        </p:blipFill>
        <p:spPr bwMode="auto">
          <a:xfrm>
            <a:off x="428596" y="4800600"/>
            <a:ext cx="2424114" cy="17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опия комар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928670"/>
            <a:ext cx="2376488" cy="1643074"/>
          </a:xfrm>
          <a:prstGeom prst="rect">
            <a:avLst/>
          </a:prstGeom>
          <a:noFill/>
        </p:spPr>
      </p:pic>
      <p:pic>
        <p:nvPicPr>
          <p:cNvPr id="8" name="i-main-pic" descr="Картинка 133 из 2172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278605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19 из 10730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8" y="4857760"/>
            <a:ext cx="2357454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Вывод: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85860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ВИЧ </a:t>
            </a:r>
            <a:r>
              <a:rPr lang="ru-RU" sz="2400" dirty="0" smtClean="0"/>
              <a:t>– опасное  заболевание, которое поражает все органы и системы  организма.</a:t>
            </a:r>
          </a:p>
          <a:p>
            <a:r>
              <a:rPr lang="ru-RU" sz="2400" dirty="0" smtClean="0"/>
              <a:t>ВИЧ передается только от человека к человеку (</a:t>
            </a:r>
            <a:r>
              <a:rPr lang="ru-RU" sz="2400" dirty="0" err="1" smtClean="0"/>
              <a:t>видоспецифичный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Лекарства, полностью  вылечивающего от ВИЧ нет, но есть лекарства, поддерживающие иммунную систему.</a:t>
            </a:r>
          </a:p>
          <a:p>
            <a:r>
              <a:rPr lang="ru-RU" sz="2400" b="1" i="1" dirty="0" smtClean="0"/>
              <a:t>Для того чтобы знать о том, больны Вы или нет – достаточно сдать кровь.</a:t>
            </a:r>
          </a:p>
          <a:p>
            <a:r>
              <a:rPr lang="ru-RU" sz="2400" b="1" i="1" dirty="0" smtClean="0"/>
              <a:t>Анализ делается бесплатно и по желанию – анонимно!</a:t>
            </a:r>
          </a:p>
          <a:p>
            <a:r>
              <a:rPr lang="ru-RU" sz="2400" b="1" i="1" dirty="0" smtClean="0"/>
              <a:t>Чтобы не заболеть – необходимо пересмотреть свое поведение в сторону менее раскованного.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Возможна ли диагностика </a:t>
            </a:r>
            <a:r>
              <a:rPr lang="ru-RU" dirty="0" err="1" smtClean="0">
                <a:solidFill>
                  <a:srgbClr val="FF0000"/>
                </a:solidFill>
              </a:rPr>
              <a:t>СПИДа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Новое изображение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571472" y="1571612"/>
            <a:ext cx="2211185" cy="13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Новое изображение2"/>
          <p:cNvPicPr>
            <a:picLocks noChangeAspect="1" noChangeArrowheads="1"/>
          </p:cNvPicPr>
          <p:nvPr/>
        </p:nvPicPr>
        <p:blipFill>
          <a:blip r:embed="rId4" cstate="email">
            <a:lum bright="12000" contrast="-12000"/>
          </a:blip>
          <a:srcRect/>
          <a:stretch>
            <a:fillRect/>
          </a:stretch>
        </p:blipFill>
        <p:spPr bwMode="auto">
          <a:xfrm>
            <a:off x="642910" y="3286124"/>
            <a:ext cx="21717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1762390"/>
            <a:ext cx="557216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При проникновении вируса в организм возникает ответная реакция, образуются антитела.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Эту реакцию можно выявить специальными методами, при исследовании образцов крови.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Положительная реакция говорит, что человек заразился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Тест на ВИЧ-антитела обязательно проходят доноры, беременные, наркоманы во время лечения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Добровольно тест может пройти любой человек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64399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Вовремя начатая ,современная  терапия позволяет  </a:t>
            </a:r>
            <a:r>
              <a:rPr lang="ru-RU" sz="2800" dirty="0" err="1" smtClean="0"/>
              <a:t>Вич</a:t>
            </a:r>
            <a:r>
              <a:rPr lang="ru-RU" sz="2800" dirty="0" smtClean="0"/>
              <a:t> - позитивным людям в </a:t>
            </a:r>
            <a:r>
              <a:rPr lang="ru-RU" sz="2800" dirty="0" smtClean="0">
                <a:solidFill>
                  <a:srgbClr val="FF0000"/>
                </a:solidFill>
              </a:rPr>
              <a:t>95 % </a:t>
            </a:r>
            <a:r>
              <a:rPr lang="ru-RU" sz="2800" dirty="0" smtClean="0"/>
              <a:t>случаев родить здорового ребенка.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Выход есть!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5de0065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285860"/>
            <a:ext cx="5643602" cy="3857652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643998" cy="43577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Знаменитости,умершие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</a:t>
            </a:r>
          </a:p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СПИДа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1"/>
            <a:ext cx="8715436" cy="71437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Солист группы  «</a:t>
            </a:r>
            <a:r>
              <a:rPr lang="en-US" sz="2400" b="1" dirty="0" smtClean="0">
                <a:solidFill>
                  <a:srgbClr val="FF0000"/>
                </a:solidFill>
              </a:rPr>
              <a:t>Queen</a:t>
            </a:r>
            <a:r>
              <a:rPr lang="ru-RU" sz="2400" b="1" dirty="0" smtClean="0">
                <a:solidFill>
                  <a:srgbClr val="FF0000"/>
                </a:solidFill>
              </a:rPr>
              <a:t>» рок-звезда   </a:t>
            </a:r>
            <a:r>
              <a:rPr lang="ru-RU" sz="2400" b="1" dirty="0" err="1" smtClean="0">
                <a:solidFill>
                  <a:srgbClr val="FF0000"/>
                </a:solidFill>
              </a:rPr>
              <a:t>Фредди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</a:rPr>
              <a:t>Меркьюри</a:t>
            </a:r>
            <a:r>
              <a:rPr lang="ru-RU" sz="2400" b="1" dirty="0" smtClean="0">
                <a:solidFill>
                  <a:srgbClr val="FF0000"/>
                </a:solidFill>
              </a:rPr>
              <a:t>  умер в 1991 году в возрасте 45 лет</a:t>
            </a:r>
            <a:endParaRPr lang="ru-RU" sz="2400" b="1" dirty="0"/>
          </a:p>
        </p:txBody>
      </p:sp>
      <p:pic>
        <p:nvPicPr>
          <p:cNvPr id="4" name="i-main-pic" descr="Картинка 17 из 570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643050"/>
            <a:ext cx="3214710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000372"/>
            <a:ext cx="1179512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8501122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Курт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Кобейн</a:t>
            </a:r>
            <a:r>
              <a:rPr lang="ru-RU" sz="2400" b="1" dirty="0" smtClean="0">
                <a:solidFill>
                  <a:srgbClr val="FF0000"/>
                </a:solidFill>
              </a:rPr>
              <a:t>  (солист группы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en-US" sz="2400" b="1" dirty="0" smtClean="0">
                <a:solidFill>
                  <a:srgbClr val="FF0000"/>
                </a:solidFill>
              </a:rPr>
              <a:t>Nirvana</a:t>
            </a:r>
            <a:r>
              <a:rPr lang="ru-RU" sz="2400" b="1" dirty="0" smtClean="0">
                <a:solidFill>
                  <a:srgbClr val="FF0000"/>
                </a:solidFill>
              </a:rPr>
              <a:t>») - самая богатая знаменитость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среди мертвых умер 5 апреля 1993 г. В возрасте 27 лет.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i-main-pic" descr="Картинка 34 из 1040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500174"/>
            <a:ext cx="4500594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3429000"/>
            <a:ext cx="1179512" cy="223202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Офра</a:t>
            </a:r>
            <a:r>
              <a:rPr lang="ru-RU" sz="2400" b="1" dirty="0" smtClean="0">
                <a:solidFill>
                  <a:srgbClr val="FF0000"/>
                </a:solidFill>
              </a:rPr>
              <a:t>  Хаза умерла от </a:t>
            </a:r>
            <a:r>
              <a:rPr lang="ru-RU" sz="2400" b="1" dirty="0" err="1" smtClean="0">
                <a:solidFill>
                  <a:srgbClr val="FF0000"/>
                </a:solidFill>
              </a:rPr>
              <a:t>СПИДа</a:t>
            </a:r>
            <a:r>
              <a:rPr lang="ru-RU" sz="2400" b="1" dirty="0" smtClean="0">
                <a:solidFill>
                  <a:srgbClr val="FF0000"/>
                </a:solidFill>
              </a:rPr>
              <a:t>, что оказалось серьёзным ударом по её "имиджу" и "авторитету ортодоксальной иудейки".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gorod.tomsk.ru/uploads/30470/1240996115/1777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357298"/>
            <a:ext cx="421484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1357298"/>
            <a:ext cx="1179512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sz="3600" dirty="0" smtClean="0"/>
              <a:t>индром</a:t>
            </a:r>
            <a:r>
              <a:rPr lang="ru-RU" sz="2800" dirty="0" smtClean="0"/>
              <a:t>-совокупность ряда признаков и </a:t>
            </a:r>
            <a:r>
              <a:rPr lang="ru-RU" sz="2800" dirty="0" err="1" smtClean="0"/>
              <a:t>симптомов,указывающих</a:t>
            </a:r>
            <a:r>
              <a:rPr lang="ru-RU" sz="2800" dirty="0" smtClean="0"/>
              <a:t> на наличие определенной болезни или состояния.</a:t>
            </a:r>
            <a:br>
              <a:rPr lang="ru-RU" sz="2800" dirty="0" smtClean="0"/>
            </a:br>
            <a:r>
              <a:rPr lang="ru-RU" dirty="0" err="1" smtClean="0">
                <a:solidFill>
                  <a:srgbClr val="FF0000"/>
                </a:solidFill>
              </a:rPr>
              <a:t>П</a:t>
            </a:r>
            <a:r>
              <a:rPr lang="ru-RU" sz="3600" dirty="0" err="1" smtClean="0"/>
              <a:t>риобретенного</a:t>
            </a:r>
            <a:r>
              <a:rPr lang="ru-RU" sz="2800" dirty="0" err="1" smtClean="0"/>
              <a:t>-заболевание</a:t>
            </a:r>
            <a:r>
              <a:rPr lang="ru-RU" sz="2800" dirty="0" smtClean="0"/>
              <a:t>  приобретается в течение  жизни.</a:t>
            </a:r>
            <a:br>
              <a:rPr lang="ru-RU" sz="2800" dirty="0" smtClean="0"/>
            </a:b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sz="3600" dirty="0" err="1" smtClean="0"/>
              <a:t>ммунного</a:t>
            </a:r>
            <a:r>
              <a:rPr lang="ru-RU" sz="2800" dirty="0" err="1" smtClean="0"/>
              <a:t>-недостаточная</a:t>
            </a:r>
            <a:r>
              <a:rPr lang="ru-RU" sz="2800" dirty="0" smtClean="0"/>
              <a:t> активность иммунной </a:t>
            </a:r>
            <a:r>
              <a:rPr lang="ru-RU" sz="2800" dirty="0" err="1" smtClean="0"/>
              <a:t>системы,ее</a:t>
            </a:r>
            <a:r>
              <a:rPr lang="ru-RU" sz="2800" dirty="0" smtClean="0"/>
              <a:t> </a:t>
            </a:r>
            <a:r>
              <a:rPr lang="ru-RU" sz="2800" dirty="0" err="1" smtClean="0"/>
              <a:t>расстройство,ослабление,угасание</a:t>
            </a:r>
            <a:r>
              <a:rPr lang="ru-RU" sz="2800" dirty="0" smtClean="0"/>
              <a:t> </a:t>
            </a:r>
            <a:r>
              <a:rPr lang="ru-RU" sz="2800" dirty="0" err="1" smtClean="0"/>
              <a:t>защитных,иммунных</a:t>
            </a:r>
            <a:r>
              <a:rPr lang="ru-RU" sz="2800" dirty="0" smtClean="0"/>
              <a:t> сил организма в противостоянии возбудителям болезни.</a:t>
            </a:r>
            <a:br>
              <a:rPr lang="ru-RU" sz="2800" dirty="0" smtClean="0"/>
            </a:br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sz="3600" dirty="0" err="1" smtClean="0"/>
              <a:t>ефицита</a:t>
            </a:r>
            <a:r>
              <a:rPr lang="ru-RU" sz="2800" dirty="0" err="1" smtClean="0"/>
              <a:t>-отсутствие</a:t>
            </a:r>
            <a:r>
              <a:rPr lang="ru-RU" sz="2800" dirty="0" smtClean="0"/>
              <a:t> ответной реакции со стороны иммунной системы на появление патогенных микроорганизмов.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643578"/>
            <a:ext cx="850112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«  </a:t>
            </a:r>
            <a:r>
              <a:rPr lang="ru-RU" sz="2000" dirty="0" err="1" smtClean="0"/>
              <a:t>спид</a:t>
            </a:r>
            <a:r>
              <a:rPr lang="ru-RU" sz="2000" dirty="0" smtClean="0"/>
              <a:t>   не есть посланное свыше наказание  Божье. это испытание должно помочь людям переосмыслить такие  понятия , как любовь и взаимопонимание».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8429684" cy="10001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Звезда Голливуда   </a:t>
            </a:r>
            <a:r>
              <a:rPr lang="ru-RU" sz="3200" dirty="0" err="1" smtClean="0">
                <a:solidFill>
                  <a:srgbClr val="FF0000"/>
                </a:solidFill>
              </a:rPr>
              <a:t>Энтони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dirty="0" err="1" smtClean="0">
                <a:solidFill>
                  <a:srgbClr val="FF0000"/>
                </a:solidFill>
              </a:rPr>
              <a:t>Перкинс</a:t>
            </a:r>
            <a:r>
              <a:rPr lang="ru-RU" sz="3200" dirty="0" smtClean="0">
                <a:solidFill>
                  <a:srgbClr val="FF0000"/>
                </a:solidFill>
              </a:rPr>
              <a:t>   умер в 1992 году в возрасте 60 лет.</a:t>
            </a:r>
            <a:endParaRPr lang="ru-RU" sz="3200" dirty="0"/>
          </a:p>
        </p:txBody>
      </p:sp>
      <p:pic>
        <p:nvPicPr>
          <p:cNvPr id="4" name="i-main-pic" descr="Картинка 103 из 59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571612"/>
            <a:ext cx="4786346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3357562"/>
            <a:ext cx="1179512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Танцовщик Рудольф Нуриев в 1993 году в возрасте 54 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kino-teatr.ru/acter/album/242207/pv_99254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2000" y="2910680"/>
            <a:ext cx="5413404" cy="344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://www.kino-teatr.ru/acter/album/242207/9925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428736"/>
            <a:ext cx="2867025" cy="4219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7" descr="volonte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357694"/>
            <a:ext cx="1179512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8501122" cy="1285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Философ Мишель Фуко в 1984 году в возрасте 57 лет.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fuko1.chat.ru/Fuko1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428736"/>
            <a:ext cx="3500462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857232"/>
            <a:ext cx="1179512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78687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«Классик современной фантастики узнал о   том, что  он инфицирован ВИЧ только через шесть лет после  заражения. он принял решение не сообщать о болезни и не вызывать паники среди поклонников».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29"/>
            <a:ext cx="8715436" cy="85725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1992 году от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СПИДа</a:t>
            </a:r>
            <a:r>
              <a:rPr lang="ru-RU" sz="2800" b="1" dirty="0" smtClean="0">
                <a:solidFill>
                  <a:srgbClr val="FF0000"/>
                </a:solidFill>
              </a:rPr>
              <a:t> умер знаменитый американский писатель-фантаст </a:t>
            </a:r>
            <a:r>
              <a:rPr lang="ru-RU" sz="2800" b="1" dirty="0" err="1" smtClean="0">
                <a:solidFill>
                  <a:srgbClr val="FF0000"/>
                </a:solidFill>
              </a:rPr>
              <a:t>Айзек</a:t>
            </a:r>
            <a:r>
              <a:rPr lang="ru-RU" sz="2800" b="1" dirty="0" smtClean="0">
                <a:solidFill>
                  <a:srgbClr val="FF0000"/>
                </a:solidFill>
              </a:rPr>
              <a:t> Азимов.</a:t>
            </a:r>
            <a:endParaRPr lang="ru-RU" sz="2800" dirty="0"/>
          </a:p>
        </p:txBody>
      </p:sp>
      <p:pic>
        <p:nvPicPr>
          <p:cNvPr id="4" name="i-main-pic" descr="Картинка 28 из 210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285860"/>
            <a:ext cx="3500462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3286124"/>
            <a:ext cx="1179512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9"/>
            <a:ext cx="8137555" cy="4121172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Сейчас многие знаменитости 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tx1"/>
                </a:solidFill>
              </a:rPr>
              <a:t> деятели искусства, певцы, музыканты, журналисты и телеведущие открыто говорят о своем ВИЧ+ статусе. Это помогает другим людям не отчаиваться и жить дальше.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ВИЧ – это не приговор, а болезнь, с которой можно жить и вести полноценную жизнь, если принимать лекарства и отказаться от вредных привычек.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Здоровые люди должны быть толерантны к ВИЧ +!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186766" cy="72074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1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декабря</a:t>
            </a:r>
            <a:r>
              <a:rPr lang="ru-RU" sz="4400" dirty="0" err="1" smtClean="0"/>
              <a:t>-Всемирный</a:t>
            </a:r>
            <a:r>
              <a:rPr lang="ru-RU" sz="4000" dirty="0" smtClean="0"/>
              <a:t> день профилактики ВИЧ/</a:t>
            </a:r>
            <a:r>
              <a:rPr lang="ru-RU" sz="4000" dirty="0" err="1" smtClean="0"/>
              <a:t>СПИДа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500174"/>
            <a:ext cx="3614734" cy="462598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4114800" cy="45545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Символом борьбы против </a:t>
            </a:r>
            <a:r>
              <a:rPr lang="ru-RU" sz="2000" b="1" dirty="0" err="1" smtClean="0"/>
              <a:t>СПИДа</a:t>
            </a:r>
            <a:r>
              <a:rPr lang="ru-RU" sz="2000" b="1" dirty="0" smtClean="0"/>
              <a:t> стала  красная ленточка. Предложил этот символ американский художник Франк </a:t>
            </a:r>
            <a:r>
              <a:rPr lang="ru-RU" sz="2000" b="1" dirty="0" err="1" smtClean="0"/>
              <a:t>Мур</a:t>
            </a:r>
            <a:r>
              <a:rPr lang="ru-RU" sz="2000" b="1" dirty="0" smtClean="0"/>
              <a:t> в 1991 году.</a:t>
            </a:r>
          </a:p>
          <a:p>
            <a:pPr algn="ctr"/>
            <a:r>
              <a:rPr lang="ru-RU" sz="2000" b="1" dirty="0" smtClean="0"/>
              <a:t>       Красную ленточку прикалывают к одежде.</a:t>
            </a:r>
          </a:p>
          <a:p>
            <a:pPr algn="ctr"/>
            <a:r>
              <a:rPr lang="ru-RU" sz="2000" b="1" dirty="0" smtClean="0"/>
              <a:t>       Чем больше людей наденут красную ленточку,  тем слышнее будет голос тех, кто требует внимания к проблеме </a:t>
            </a:r>
            <a:r>
              <a:rPr lang="ru-RU" sz="2000" b="1" dirty="0" err="1" smtClean="0"/>
              <a:t>СПИДа</a:t>
            </a:r>
            <a:r>
              <a:rPr lang="ru-RU" sz="2000" b="1" dirty="0" smtClean="0"/>
              <a:t>.</a:t>
            </a:r>
          </a:p>
          <a:p>
            <a:pPr algn="ctr"/>
            <a:endParaRPr lang="ru-RU" sz="2000" b="1" dirty="0"/>
          </a:p>
        </p:txBody>
      </p:sp>
      <p:pic>
        <p:nvPicPr>
          <p:cNvPr id="5" name="Содержимое 5" descr="http://ershovo.odinedu.ru/img/2009/12/1409_NpAdvSinglePhoto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500174"/>
            <a:ext cx="3643338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19</a:t>
            </a:r>
            <a:r>
              <a:rPr lang="ru-RU" b="1" dirty="0" smtClean="0">
                <a:solidFill>
                  <a:srgbClr val="FF0000"/>
                </a:solidFill>
              </a:rPr>
              <a:t> мая </a:t>
            </a:r>
            <a:r>
              <a:rPr lang="ru-RU" b="1" dirty="0" smtClean="0"/>
              <a:t>- день памяти людей, умерших от </a:t>
            </a:r>
            <a:r>
              <a:rPr lang="ru-RU" b="1" i="1" dirty="0" err="1" smtClean="0"/>
              <a:t>СПИДа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g.oboz.obozrevatel.com/files/NewsPhoto/2008/03/18/225025/69633_image_large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979612"/>
            <a:ext cx="6715172" cy="423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714356"/>
            <a:ext cx="785818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Каким путем можно заразиться </a:t>
            </a:r>
            <a:r>
              <a:rPr lang="ru-RU" dirty="0" err="1" smtClean="0"/>
              <a:t>СПИДом</a:t>
            </a:r>
            <a:r>
              <a:rPr lang="ru-RU" dirty="0" smtClean="0"/>
              <a:t>? </a:t>
            </a:r>
          </a:p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dirty="0" smtClean="0">
                <a:hlinkClick r:id="rId3" action="ppaction://hlinksldjump"/>
              </a:rPr>
              <a:t>А — при пользовании одним стаканом</a:t>
            </a:r>
            <a:r>
              <a:rPr lang="ru-RU" dirty="0" smtClean="0">
                <a:hlinkClick r:id="rId4" action="ppaction://hlinksldjump"/>
              </a:rPr>
              <a:t/>
            </a:r>
            <a:br>
              <a:rPr lang="ru-RU" dirty="0" smtClean="0">
                <a:hlinkClick r:id="rId4" action="ppaction://hlinksldjump"/>
              </a:rPr>
            </a:br>
            <a:r>
              <a:rPr lang="ru-RU" dirty="0" smtClean="0">
                <a:hlinkClick r:id="rId5" action="ppaction://hlinksldjump"/>
              </a:rPr>
              <a:t>Б — при переливании крови</a:t>
            </a:r>
            <a:br>
              <a:rPr lang="ru-RU" dirty="0" smtClean="0">
                <a:hlinkClick r:id="rId5" action="ppaction://hlinksldjump"/>
              </a:rPr>
            </a:br>
            <a:r>
              <a:rPr lang="ru-RU" dirty="0" smtClean="0">
                <a:hlinkClick r:id="rId3" action="ppaction://hlinksldjump"/>
              </a:rPr>
              <a:t>В — при укусе насекомого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Какие кровяные клетки поражаются при заболевании </a:t>
            </a:r>
            <a:r>
              <a:rPr lang="ru-RU" dirty="0" err="1" smtClean="0"/>
              <a:t>СПИДом</a:t>
            </a:r>
            <a:r>
              <a:rPr lang="ru-RU" dirty="0" smtClean="0"/>
              <a:t>? </a:t>
            </a:r>
          </a:p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dirty="0" smtClean="0">
                <a:hlinkClick r:id="rId3" action="ppaction://hlinksldjump"/>
              </a:rPr>
              <a:t>А — лейкоциты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4" action="ppaction://hlinksldjump"/>
              </a:rPr>
              <a:t>Б — эритроциты</a:t>
            </a:r>
            <a:br>
              <a:rPr lang="ru-RU" dirty="0" smtClean="0">
                <a:hlinkClick r:id="rId4" action="ppaction://hlinksldjump"/>
              </a:rPr>
            </a:br>
            <a:r>
              <a:rPr lang="ru-RU" dirty="0" smtClean="0">
                <a:hlinkClick r:id="rId4" action="ppaction://hlinksldjump"/>
              </a:rPr>
              <a:t>В — тромбоциты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643470"/>
          </a:xfrm>
        </p:spPr>
        <p:txBody>
          <a:bodyPr/>
          <a:lstStyle/>
          <a:p>
            <a:r>
              <a:rPr lang="ru-RU" dirty="0" smtClean="0"/>
              <a:t>Термин </a:t>
            </a:r>
            <a:r>
              <a:rPr lang="ru-RU" i="1" dirty="0" smtClean="0">
                <a:solidFill>
                  <a:srgbClr val="FF0000"/>
                </a:solidFill>
              </a:rPr>
              <a:t>СПИД</a:t>
            </a:r>
            <a:r>
              <a:rPr lang="ru-RU" i="1" dirty="0" smtClean="0"/>
              <a:t> </a:t>
            </a:r>
            <a:r>
              <a:rPr lang="ru-RU" dirty="0" smtClean="0"/>
              <a:t>появился в 1981 </a:t>
            </a:r>
            <a:r>
              <a:rPr lang="ru-RU" dirty="0" err="1" smtClean="0"/>
              <a:t>году,когда</a:t>
            </a:r>
            <a:r>
              <a:rPr lang="ru-RU" dirty="0" smtClean="0"/>
              <a:t> многое об этой инфекции было еще не известно.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 Что такое «период окна»</a:t>
            </a:r>
            <a:r>
              <a:rPr lang="en-US" dirty="0" smtClean="0"/>
              <a:t>?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Сколько должно пройти времени с момента заражения, чтоб результат был достоверным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 Что такое СПИД? </a:t>
            </a:r>
          </a:p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dirty="0" smtClean="0">
                <a:hlinkClick r:id="rId3" action="ppaction://hlinksldjump"/>
              </a:rPr>
              <a:t>А — заболевание печени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4" action="ppaction://hlinksldjump"/>
              </a:rPr>
              <a:t>Б — снижение иммунитета</a:t>
            </a:r>
            <a:br>
              <a:rPr lang="ru-RU" dirty="0" smtClean="0">
                <a:hlinkClick r:id="rId4" action="ppaction://hlinksldjump"/>
              </a:rPr>
            </a:br>
            <a:r>
              <a:rPr lang="ru-RU" dirty="0" smtClean="0">
                <a:hlinkClick r:id="rId3" action="ppaction://hlinksldjump"/>
              </a:rPr>
              <a:t>В — заболевание нервной системы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 Какие симптомы характерны для проявления у человека иммунодефицита? </a:t>
            </a:r>
          </a:p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dirty="0" smtClean="0">
                <a:hlinkClick r:id="rId3" action="ppaction://hlinksldjump"/>
              </a:rPr>
              <a:t>A — увеличение лимфатических узлов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4" action="ppaction://hlinksldjump"/>
              </a:rPr>
              <a:t>Б — появление сыпи</a:t>
            </a:r>
            <a:br>
              <a:rPr lang="ru-RU" dirty="0" smtClean="0">
                <a:hlinkClick r:id="rId4" action="ppaction://hlinksldjump"/>
              </a:rPr>
            </a:br>
            <a:r>
              <a:rPr lang="ru-RU" dirty="0" smtClean="0">
                <a:hlinkClick r:id="rId4" action="ppaction://hlinksldjump"/>
              </a:rPr>
              <a:t>В — ухудшение настроения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Существует ли единая теория о происхождении ВИЧ?</a:t>
            </a:r>
            <a:br>
              <a:rPr lang="ru-RU" sz="3200" dirty="0" smtClean="0"/>
            </a:br>
            <a:r>
              <a:rPr lang="ru-RU" sz="3200" dirty="0" smtClean="0"/>
              <a:t>В настоящее время существует 3 основных гипотезы.</a:t>
            </a:r>
            <a:endParaRPr lang="ru-RU" sz="3200" dirty="0"/>
          </a:p>
        </p:txBody>
      </p:sp>
      <p:pic>
        <p:nvPicPr>
          <p:cNvPr id="3" name="i-main-pic" descr="Картинка 15 из 2172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357430"/>
            <a:ext cx="5076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1-я гипотеза: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643050"/>
            <a:ext cx="428628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 smtClean="0"/>
              <a:t>Обезьяний вирус мог попасть в организм человека, перетерпеть там ряд мутаций, в результате чего возник новый неизвестный вирус.</a:t>
            </a:r>
          </a:p>
          <a:p>
            <a:pPr algn="just">
              <a:lnSpc>
                <a:spcPct val="80000"/>
              </a:lnSpc>
            </a:pPr>
            <a:endParaRPr lang="ru-RU" dirty="0" smtClean="0"/>
          </a:p>
          <a:p>
            <a:pPr lvl="1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Недостаток гипотезы </a:t>
            </a:r>
            <a:r>
              <a:rPr lang="ru-RU" sz="2800" dirty="0" smtClean="0"/>
              <a:t>– не ясен начальный путь распространения инфекции среди человека.</a:t>
            </a:r>
          </a:p>
        </p:txBody>
      </p:sp>
      <p:pic>
        <p:nvPicPr>
          <p:cNvPr id="5" name="i-main-pic" descr="Картинка 61 из 17523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500174"/>
            <a:ext cx="32861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2-я гипотеза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ВИЧ завезли с дешевыми препаратами для переливания крови и органами для пересадки, которые в больших количествах закупались американскими предпринимателями  в середине ХХ века в развивающихся странах Африки.</a:t>
            </a:r>
          </a:p>
          <a:p>
            <a:endParaRPr lang="ru-RU" dirty="0"/>
          </a:p>
        </p:txBody>
      </p:sp>
      <p:pic>
        <p:nvPicPr>
          <p:cNvPr id="1026" name="Picture 2" descr="Картинка 10 из 12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714488"/>
            <a:ext cx="385762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3-я гипотеза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dirty="0" smtClean="0"/>
              <a:t>    ВИЧ является биологическим оружием, созданным искусственным путем в военно-исследовательских лабораториях США в 1977 году</a:t>
            </a:r>
          </a:p>
          <a:p>
            <a:pPr algn="just">
              <a:lnSpc>
                <a:spcPct val="90000"/>
              </a:lnSpc>
            </a:pPr>
            <a:endParaRPr lang="ru-RU" dirty="0" smtClean="0"/>
          </a:p>
          <a:p>
            <a:pPr lvl="1" algn="just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   Недостаток гипотезы </a:t>
            </a:r>
            <a:r>
              <a:rPr lang="ru-RU" dirty="0" smtClean="0"/>
              <a:t>–ученые доказали, что вирус должен был существовать задолго до 1977 года.</a:t>
            </a:r>
            <a:endParaRPr lang="ru-RU" b="1" dirty="0" smtClean="0"/>
          </a:p>
        </p:txBody>
      </p:sp>
      <p:pic>
        <p:nvPicPr>
          <p:cNvPr id="6" name="Picture 6" descr="Новое изображение9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571472" y="2214554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1145</Words>
  <Application>Microsoft Office PowerPoint</Application>
  <PresentationFormat>Экран (4:3)</PresentationFormat>
  <Paragraphs>178</Paragraphs>
  <Slides>52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Правда  о  ВИЧ/ СПИДе</vt:lpstr>
      <vt:lpstr>На пороге тысячелетий наступает момент, когда Мы за все бываем в ответе, перелистывая года, Человек, покоривший небо, чудо техники изобретая,  Приобщаясь к дурным привычкам о здоровье своем забывает. </vt:lpstr>
      <vt:lpstr>     По данным ВОЗ</vt:lpstr>
      <vt:lpstr>Синдром-совокупность ряда признаков и симптомов,указывающих на наличие определенной болезни или состояния. Приобретенного-заболевание  приобретается в течение  жизни. Иммунного-недостаточная активность иммунной системы,ее расстройство,ослабление,угасание защитных,иммунных сил организма в противостоянии возбудителям болезни. Дефицита-отсутствие ответной реакции со стороны иммунной системы на появление патогенных микроорганизмов.</vt:lpstr>
      <vt:lpstr>Термин СПИД появился в 1981 году,когда многое об этой инфекции было еще не известно.</vt:lpstr>
      <vt:lpstr>Существует ли единая теория о происхождении ВИЧ? В настоящее время существует 3 основных гипотезы.</vt:lpstr>
      <vt:lpstr>1-я гипотеза:</vt:lpstr>
      <vt:lpstr>2-я гипотеза:  </vt:lpstr>
      <vt:lpstr>3-я гипотеза:</vt:lpstr>
      <vt:lpstr>Вывод:</vt:lpstr>
      <vt:lpstr>Схема строения вируса иммунодефицита человека (ВИЧ, AIDS).</vt:lpstr>
      <vt:lpstr>ВИРУС СПИДА поражает ВАЖНЕЙШИЕ ОРГАНЫ ЧЕЛОВЕКА</vt:lpstr>
      <vt:lpstr>Как реагирует иммунная система на проникновение ВИЧ в клетку?</vt:lpstr>
      <vt:lpstr>стадии ВИЧ/СПИДа:</vt:lpstr>
      <vt:lpstr>Язвы на теле больного ребенка</vt:lpstr>
      <vt:lpstr>Язвы в ротовой полости</vt:lpstr>
      <vt:lpstr>Лицо больного мужчины</vt:lpstr>
      <vt:lpstr>Язвы на теле больного ребенка</vt:lpstr>
      <vt:lpstr>Необычность ВИЧ-инфекции в том, что было выявлено воспаление легких, вызванное особым микроорганизмом из рода пневмоцист (пневмоцистная пневмония) у совсем молодых людей от 25 до 36 лет. </vt:lpstr>
      <vt:lpstr>Необратимая потеря в весе (кахексия), повышенная температура тела, сильное ночное потоотделение, хроническая усталость, увеличение лимфатических узлов, постоянный кашель и расстройство кишечника – симптомы термальной стадии СПИДа </vt:lpstr>
      <vt:lpstr>При инфицировании грудных детей смертность составляет от 75 до 100 % в возрасте до 5 лет.</vt:lpstr>
      <vt:lpstr> Саркома Капоши – опухоль кровеносных сосудов, которая появляется внезапно, очень много очагов на коже, очень высокая смертность (до 80%) в течение 2 лет; имеет вид пятен, бляшек, узелков бурого, темно-синюшнего или фиолетового цвета, возвышающих над кожей. </vt:lpstr>
      <vt:lpstr> Многие люди считают, что они полностью застрахованы от заражения СПИДом, т.к. пути его распространения хорошо известны.   Никто не даст гарантий, что это не коснется Вас или Ваших близких </vt:lpstr>
      <vt:lpstr>Первый путь  -  от беременной женщины, зараженной СПИДом, ее ребенку во время беременности, родов и кормления грудью.(Вертикальный) </vt:lpstr>
      <vt:lpstr>Второй путь - нанесение   татуировок (парентеральный)  </vt:lpstr>
      <vt:lpstr>Третий путь - пирсинг, проведение ритуалов , связанных с использованием человеческой крови.</vt:lpstr>
      <vt:lpstr>Четвертый путь- это попадание крови инфицированного ВИЧ или больного СПИДом человека в организм здорового. Это может произойти при переливании крови инфицированных ВИЧ доноров и при использовании не стерильных медицинских инструментов. </vt:lpstr>
      <vt:lpstr>         Пятый путь – незащищённый (без презерватива) половой контакт с инфицированным человеком. Чем с большим количеством партнёров человек вступает в половые отношения, тем выше вероятность того, что рано или поздно он окажется инфицированным ВИЧ. </vt:lpstr>
      <vt:lpstr>Шестой путь-  введения крови или ее препаратов, содержащих вирус, внутривенное введение лекарственных препаратов или наркотических веществ. </vt:lpstr>
      <vt:lpstr>Трансплантация органов</vt:lpstr>
      <vt:lpstr>Таким образом врачи говорят о 3 основных путях передачи ВИЧ 1. Парентеральный (через кровь.) 2.Вертикальный (от ВИЧ + матери к плоду) 3. Половой (самый распространенный) </vt:lpstr>
      <vt:lpstr>Вирус не передается:</vt:lpstr>
      <vt:lpstr>Вывод:</vt:lpstr>
      <vt:lpstr>Возможна ли диагностика СПИДа?</vt:lpstr>
      <vt:lpstr>Вовремя начатая ,современная  терапия позволяет  Вич - позитивным людям в 95 % случаев родить здорового ребенка.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«  спид   не есть посланное свыше наказание  Божье. это испытание должно помочь людям переосмыслить такие  понятия , как любовь и взаимопонимание».</vt:lpstr>
      <vt:lpstr>Танцовщик Рудольф Нуриев в 1993 году в возрасте 54 лет. </vt:lpstr>
      <vt:lpstr>Презентация PowerPoint</vt:lpstr>
      <vt:lpstr>«Классик современной фантастики узнал о   том, что  он инфицирован ВИЧ только через шесть лет после  заражения. он принял решение не сообщать о болезни и не вызывать паники среди поклонников».</vt:lpstr>
      <vt:lpstr>Презентация PowerPoint</vt:lpstr>
      <vt:lpstr>1 декабря-Всемирный день профилактики ВИЧ/СПИДа.</vt:lpstr>
      <vt:lpstr>19 мая - день памяти людей, умерших от СПИДа </vt:lpstr>
      <vt:lpstr>Презентация PowerPoint</vt:lpstr>
      <vt:lpstr>Задание 1</vt:lpstr>
      <vt:lpstr>Задание 2</vt:lpstr>
      <vt:lpstr>Задание 3</vt:lpstr>
      <vt:lpstr>Задание 4</vt:lpstr>
      <vt:lpstr>Задание 5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</dc:creator>
  <cp:lastModifiedBy>1</cp:lastModifiedBy>
  <cp:revision>113</cp:revision>
  <dcterms:created xsi:type="dcterms:W3CDTF">2010-02-05T18:31:14Z</dcterms:created>
  <dcterms:modified xsi:type="dcterms:W3CDTF">2023-01-29T14:39:32Z</dcterms:modified>
</cp:coreProperties>
</file>