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2"/>
  </p:notesMasterIdLst>
  <p:sldIdLst>
    <p:sldId id="293" r:id="rId2"/>
    <p:sldId id="337" r:id="rId3"/>
    <p:sldId id="282" r:id="rId4"/>
    <p:sldId id="285" r:id="rId5"/>
    <p:sldId id="286" r:id="rId6"/>
    <p:sldId id="338" r:id="rId7"/>
    <p:sldId id="291" r:id="rId8"/>
    <p:sldId id="311" r:id="rId9"/>
    <p:sldId id="312" r:id="rId10"/>
    <p:sldId id="306" r:id="rId11"/>
    <p:sldId id="314" r:id="rId12"/>
    <p:sldId id="316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4" r:id="rId29"/>
    <p:sldId id="333" r:id="rId30"/>
    <p:sldId id="335" r:id="rId31"/>
    <p:sldId id="336" r:id="rId32"/>
    <p:sldId id="304" r:id="rId33"/>
    <p:sldId id="259" r:id="rId34"/>
    <p:sldId id="308" r:id="rId35"/>
    <p:sldId id="309" r:id="rId36"/>
    <p:sldId id="295" r:id="rId37"/>
    <p:sldId id="296" r:id="rId38"/>
    <p:sldId id="297" r:id="rId39"/>
    <p:sldId id="300" r:id="rId40"/>
    <p:sldId id="280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66FF"/>
    <a:srgbClr val="CCECFF"/>
    <a:srgbClr val="CC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4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8060A66-7E26-45C3-A319-D06F4A56474A}" type="datetimeFigureOut">
              <a:rPr lang="ru-RU"/>
              <a:pPr>
                <a:defRPr/>
              </a:pPr>
              <a:t>29.01.2023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8E64ECF-1948-45D9-B3F2-3AFF6FE9E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521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CAE2DA71-A211-4CDD-B3D6-23F1FE62DA21}" type="slidenum">
              <a:rPr lang="ru-RU" smtClean="0"/>
              <a:pPr eaLnBrk="1" hangingPunct="1"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B8A348DE-6D8B-472F-BB64-823B6258226A}" type="slidenum">
              <a:rPr lang="ru-RU" smtClean="0"/>
              <a:pPr eaLnBrk="1" hangingPunct="1"/>
              <a:t>24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83A36-2028-4FF8-BE36-04C188DC7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56888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B544C-8CD6-4BE2-968A-B0DF26F63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380155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9A94C-805E-4706-ABAA-947E7ED7F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655130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D780A-3F63-468E-B8CF-40D3EC405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774062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10CB9-C6D6-48EE-BBC8-50CF6099B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50380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128AC-F5B8-4ADD-B22D-1966B3244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037721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FA586-5C2F-485E-A84A-442B363C7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65206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F1D4F-E036-4536-AFB5-1444EF343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952138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B34C9-9560-419B-AB98-ACD72E66E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546595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25D28-32CE-4E54-B2A2-9983664A2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329900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51A52-19BF-4E02-B204-179CC3DCB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38032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4A8E9-32B8-467E-B04E-22FAD63E9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267928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EBFAA-24DC-4C3C-85F9-4E8AEDE6F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325703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04377-DE06-435A-B967-94A865539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81282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E05EC4E-31FC-4667-953E-5D5E0C75A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  <p:sldLayoutId id="2147484226" r:id="rId12"/>
    <p:sldLayoutId id="2147484227" r:id="rId13"/>
    <p:sldLayoutId id="2147484228" r:id="rId14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В День России в столице Ямала пройдут праздничные мероприятия - новости ЯНАО Регион89.р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22263" y="2643188"/>
            <a:ext cx="84994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/>
              <a:t>Символы </a:t>
            </a:r>
          </a:p>
          <a:p>
            <a:pPr algn="ctr" eaLnBrk="1" hangingPunct="1"/>
            <a:r>
              <a:rPr lang="ru-RU" sz="3200" b="1"/>
              <a:t>России. Флаг. Герб. Гимн.                                  </a:t>
            </a:r>
          </a:p>
          <a:p>
            <a:pPr algn="ctr" eaLnBrk="1" hangingPunct="1"/>
            <a:endParaRPr lang="ru-RU" sz="3200" b="1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0"/>
            <a:ext cx="7497762" cy="928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История герба России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Рисунок 8" descr="Byzantine_coa_paleolog_VIII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214438"/>
            <a:ext cx="1812925" cy="2284412"/>
          </a:xfrm>
        </p:spPr>
      </p:pic>
      <p:pic>
        <p:nvPicPr>
          <p:cNvPr id="5" name="Рисунок 9" descr="Russian_coa_183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350963"/>
            <a:ext cx="18637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 descr="600px-Coat_of_arms_of_the_Soviet_Union_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286250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43213" y="1071563"/>
            <a:ext cx="22145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b="1">
                <a:latin typeface="Corbel" pitchFamily="34" charset="0"/>
              </a:rPr>
              <a:t>Герб древней Византийской (Греческой) империи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14938" y="2357438"/>
            <a:ext cx="1643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b="1">
                <a:latin typeface="Corbel" pitchFamily="34" charset="0"/>
              </a:rPr>
              <a:t>Герб России, </a:t>
            </a:r>
            <a:r>
              <a:rPr lang="ru-RU" sz="2000" b="1">
                <a:latin typeface="Calibri" pitchFamily="34" charset="0"/>
              </a:rPr>
              <a:t>1830</a:t>
            </a:r>
            <a:r>
              <a:rPr lang="ru-RU" sz="2000" b="1">
                <a:latin typeface="Corbel" pitchFamily="34" charset="0"/>
              </a:rPr>
              <a:t> год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000375" y="5214938"/>
            <a:ext cx="1571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latin typeface="Corbel" pitchFamily="34" charset="0"/>
              </a:rPr>
              <a:t>Герб Советского Союза</a:t>
            </a:r>
          </a:p>
        </p:txBody>
      </p:sp>
      <p:pic>
        <p:nvPicPr>
          <p:cNvPr id="12" name="Picture 10" descr="http://lib2.podelise.ru/tw_files2/urls_154/23/d-22766/22766_html_4754e9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6846" y="3714751"/>
            <a:ext cx="2815524" cy="22828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072313" y="5643563"/>
            <a:ext cx="1768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latin typeface="Corbel" pitchFamily="34" charset="0"/>
              </a:rPr>
              <a:t>Современный герб России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57250" y="466725"/>
            <a:ext cx="7715250" cy="2308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4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   Двуглавый орел в России впервые появился на государственной печати Великого князя Ивана III </a:t>
            </a:r>
            <a:r>
              <a:rPr lang="ru-RU" sz="24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в 1497 году.</a:t>
            </a:r>
            <a:r>
              <a:rPr lang="ru-RU" sz="24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Печать была двусторонняя: на лицевой стороне изображался всадник, поражающий копьем змея - символ великокняжеской власти, а на оборотной стороне -  двуглавый орел.</a:t>
            </a:r>
            <a:endParaRPr lang="ru-RU" sz="240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3" name="Рисунок 2" descr="Печать Ивана III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857500"/>
            <a:ext cx="6715125" cy="335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ерб при Иване III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1804988"/>
            <a:ext cx="2952750" cy="331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7188" y="1714500"/>
            <a:ext cx="5286375" cy="4524375"/>
          </a:xfrm>
          <a:prstGeom prst="rect">
            <a:avLst/>
          </a:prstGeom>
          <a:solidFill>
            <a:schemeClr val="tx1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 Иоанн III,  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в</a:t>
            </a:r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став во главе Московского княжества, объединял все русские земли под началом Москвы в одно сильное государство. Стал он называть себя Государем Всея Руси. </a:t>
            </a:r>
          </a:p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  При нем Русь окончательно освободилась от Золотой Орды. Государство было молодое. 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Поэтому орел на его гербе, унаследованном от Византии, был похож на молодого орленка.</a:t>
            </a:r>
            <a:endParaRPr lang="ru-RU" sz="24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5786" y="857232"/>
            <a:ext cx="7500990" cy="64294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89285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Иван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III</a:t>
            </a:r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 Васильевич (1462-1505)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642938" y="1482725"/>
            <a:ext cx="8072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>
                <a:latin typeface="Calibri" pitchFamily="34" charset="0"/>
                <a:cs typeface="Times New Roman" pitchFamily="18" charset="0"/>
              </a:rPr>
              <a:t>       </a:t>
            </a:r>
            <a:endParaRPr lang="ru-RU" sz="240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3" name="Рисунок 2" descr="Герб при Василии III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1857375"/>
            <a:ext cx="3643312" cy="364331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57290" y="714356"/>
            <a:ext cx="6500858" cy="52322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Василий III  Иванович (1505-1533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188" y="1643063"/>
            <a:ext cx="4102100" cy="4202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Его сын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Василий III</a:t>
            </a:r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продолжил отцовские традиции. Он продолжил присоединять земли. 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А на гербе у орла появились высунутые язычки. Орел будто сердится и хочет показать, что уже может за себя постоять</a:t>
            </a:r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ru-RU" dirty="0">
              <a:solidFill>
                <a:srgbClr val="602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1785938"/>
            <a:ext cx="4889500" cy="4286250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" name="Рисунок 2" descr="Герб при Иоанне IV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2000250"/>
            <a:ext cx="31750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357188" y="1428750"/>
            <a:ext cx="4857750" cy="46434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latin typeface="Calibri" pitchFamily="34" charset="0"/>
                <a:cs typeface="Times New Roman" pitchFamily="18" charset="0"/>
              </a:rPr>
              <a:t>      </a:t>
            </a:r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Иоанн IV стал зваться царем. Все это отразилось и на гербе. Две короны Иоанн Грозный заменил на одну большую царскую корону. Он увенчал ее крестом, показывая, что выше него только Бог, а на земле правит только он - Царь. А еще решил на грудь орла поместить знак Московских князей: герой, побеждающий дракона. Как будто всадник  - это сам Иоанн Грозный, а дракон  - это все его враги.</a:t>
            </a:r>
            <a:endParaRPr lang="ru-RU" sz="24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500042"/>
            <a:ext cx="7000924" cy="500066"/>
          </a:xfrm>
          <a:prstGeom prst="rect">
            <a:avLst/>
          </a:prstGeom>
        </p:spPr>
        <p:txBody>
          <a:bodyPr>
            <a:prstTxWarp prst="textChevron">
              <a:avLst>
                <a:gd name="adj" fmla="val 1807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Иван </a:t>
            </a:r>
            <a:r>
              <a:rPr lang="en-US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IV </a:t>
            </a:r>
            <a: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Грозный (1533 - 1584)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1938" y="1714500"/>
            <a:ext cx="4819650" cy="42862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95696">
            <a:off x="427038" y="1827213"/>
            <a:ext cx="3355975" cy="381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214414" y="857232"/>
            <a:ext cx="6567824" cy="52322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Федор Иванович (1584-1587)</a:t>
            </a:r>
          </a:p>
        </p:txBody>
      </p:sp>
      <p:sp>
        <p:nvSpPr>
          <p:cNvPr id="30725" name="Прямоугольник 2"/>
          <p:cNvSpPr>
            <a:spLocks noChangeArrowheads="1"/>
          </p:cNvSpPr>
          <p:nvPr/>
        </p:nvSpPr>
        <p:spPr bwMode="auto">
          <a:xfrm>
            <a:off x="4071938" y="1785938"/>
            <a:ext cx="4824412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2400">
                <a:solidFill>
                  <a:srgbClr val="002060"/>
                </a:solidFill>
                <a:latin typeface="Calibri" pitchFamily="34" charset="0"/>
              </a:rPr>
              <a:t>При Федоре Ивановиче на гербе России возвращаются две короны. Между коронованными головами двуглавого орла появляется крест, как  символ православия, придающий религиозную окраску гербу государства. Появление креста в гербе России совпадает со временем утверждения в 1589 году патриаршества и церковной независимости России.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50" y="1255713"/>
            <a:ext cx="6275388" cy="5264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Избрание на царство Михаила Романова  положило конец Смутам. Герб  изменился.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 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Орел распустил крылья, как будто проснулся после тяжелого времени. Вместо одной короны появились три, что означало</a:t>
            </a:r>
          </a:p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Святую Троицу. Обычно на иконах </a:t>
            </a:r>
          </a:p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Георгий Победоносец всегда скакал слева направо навстречу врагам монголо-татарам</a:t>
            </a:r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  На гербе Михаила Романова направление изменилось в связи с появлением врага </a:t>
            </a:r>
          </a:p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 другой (западной) стороны - со стороны</a:t>
            </a:r>
          </a:p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Польши и Рима. Россия начала XVII</a:t>
            </a:r>
          </a:p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века была уже прочным и большим государством.</a:t>
            </a:r>
            <a:endParaRPr lang="ru-RU" sz="2400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3" name="Рисунок 2" descr="Герб при Михаиле Романов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214554"/>
            <a:ext cx="2341018" cy="2837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Блок-схема: ссылка на другую страницу 4"/>
          <p:cNvSpPr/>
          <p:nvPr/>
        </p:nvSpPr>
        <p:spPr>
          <a:xfrm>
            <a:off x="6612762" y="265213"/>
            <a:ext cx="2443003" cy="1326914"/>
          </a:xfrm>
          <a:prstGeom prst="flowChartOffpageConnector">
            <a:avLst/>
          </a:prstGeom>
          <a:ln>
            <a:solidFill>
              <a:schemeClr val="accent1">
                <a:lumMod val="50000"/>
              </a:schemeClr>
            </a:solidFill>
          </a:ln>
          <a:scene3d>
            <a:camera prst="perspectiveContrastingLef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Три короны означало Святую Троицу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7329488" y="1168400"/>
            <a:ext cx="142875" cy="10048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6929438" y="1138238"/>
            <a:ext cx="546100" cy="14525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491413" y="1155700"/>
            <a:ext cx="307975" cy="1411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перфолента 20"/>
          <p:cNvSpPr/>
          <p:nvPr/>
        </p:nvSpPr>
        <p:spPr>
          <a:xfrm>
            <a:off x="5364163" y="5500688"/>
            <a:ext cx="3779837" cy="857250"/>
          </a:xfrm>
          <a:prstGeom prst="flowChartPunchedTap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</a:rPr>
              <a:t>Георгий Победоносец  теперь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</a:rPr>
              <a:t> скачет справа налево.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7400925" y="4005263"/>
            <a:ext cx="192088" cy="14398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0" y="571480"/>
            <a:ext cx="7200800" cy="42862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89088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Михаил Романов (1613–1645</a:t>
            </a:r>
            <a:r>
              <a:rPr lang="ru-RU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419475" y="692150"/>
            <a:ext cx="5519738" cy="6000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Алексей Михайлович занимался укреплением страны внутри и повышением ее авторитета в Европе. Он положил конец конфликту с Польшей. Из Римской Империи по просьбе царе прислали герольдмейстера для правки герба. 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У орла высоко подняты вверх и полностью раскрыты крылья, что символизировало собой полное утверждение России, как солидного и мощного государства; главы его венчают три царские короны, на груди помещен щит с московским гербом, в лапах - скипетр и держава.</a:t>
            </a:r>
          </a:p>
          <a:p>
            <a:pPr algn="just">
              <a:defRPr/>
            </a:pPr>
            <a:endParaRPr lang="ru-RU" sz="24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 descr="Герб при Алексее Михайловиче Романов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294899">
            <a:off x="274638" y="1490663"/>
            <a:ext cx="2994025" cy="351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-937475" y="415030"/>
            <a:ext cx="11233248" cy="46166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Алексей Михайлович Романов (1645-1676) </a:t>
            </a:r>
            <a:endParaRPr lang="ru-RU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285750" y="285750"/>
            <a:ext cx="4481513" cy="48942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dirty="0"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Петр </a:t>
            </a:r>
            <a:r>
              <a:rPr lang="en-US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I</a:t>
            </a:r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гордо назвал нашу страну Российской Империей, а сам стал Императором. Короны стали императорские, их соединила синяя лента. На груди орла появилась цепь с ордена Андрея Первозванного. Этот орден был учинен Петром за высшие заслуги.                  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Орел стал изображаться черным, а не золотым по примеру европейских государств. </a:t>
            </a:r>
            <a:endParaRPr lang="ru-RU" sz="24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3" name="Рисунок 2" descr="Герб при Петре I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417219">
            <a:off x="5429250" y="1039813"/>
            <a:ext cx="3244850" cy="372903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00100" y="5072074"/>
            <a:ext cx="7889034" cy="1631216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5000"/>
                  <a:satMod val="270000"/>
                </a:schemeClr>
              </a:gs>
              <a:gs pos="25000">
                <a:schemeClr val="accent2">
                  <a:tint val="60000"/>
                  <a:satMod val="300000"/>
                </a:schemeClr>
              </a:gs>
              <a:gs pos="100000">
                <a:schemeClr val="accent2">
                  <a:tint val="29000"/>
                  <a:satMod val="40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     На крыльях орла впервые стали размещать щиты с гербами Великих княжеств и Царств. На правом крыле (левом от зрителя) были размещены щиты с гербами (сверху вниз): Киевским, Новгородским, Астраханским; на левом крыле: Владимирским, Казанским, Сибирским.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29058" y="642918"/>
            <a:ext cx="5452070" cy="46166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Петр I (1682-1725)</a:t>
            </a:r>
            <a:endParaRPr lang="ru-RU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122363"/>
            <a:ext cx="6121400" cy="4394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52005">
            <a:off x="5664200" y="1465263"/>
            <a:ext cx="3089275" cy="3673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4820" name="Прямоугольник 1"/>
          <p:cNvSpPr>
            <a:spLocks noChangeArrowheads="1"/>
          </p:cNvSpPr>
          <p:nvPr/>
        </p:nvSpPr>
        <p:spPr bwMode="auto">
          <a:xfrm>
            <a:off x="323850" y="1341438"/>
            <a:ext cx="5688013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solidFill>
                  <a:srgbClr val="002060"/>
                </a:solidFill>
              </a:rPr>
              <a:t>В короткое царствование Екатерины I Орел снова изменяет свои формы. Указом императрицы Екатерины I от 11 марта 1726 года было закреплено описание герба: "Орел черный с распростертыми крыльями, в желтом поле, на нем ездец в красном поле". </a:t>
            </a:r>
          </a:p>
          <a:p>
            <a:r>
              <a:rPr lang="ru-RU" sz="2000">
                <a:solidFill>
                  <a:srgbClr val="002060"/>
                </a:solidFill>
              </a:rPr>
              <a:t>         После смерти Екатерины I в короткое царствование Петра II (1727-1730) - внука Петра I, Орел практически не изменился.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500042"/>
            <a:ext cx="7319632" cy="64633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Екатерина I (1725-1727) </a:t>
            </a: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4660900"/>
            <a:ext cx="1836737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28992" y="214290"/>
            <a:ext cx="5429256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ru-RU" sz="2800" b="1" dirty="0">
                <a:solidFill>
                  <a:schemeClr val="accent6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cs typeface="Times New Roman" pitchFamily="18" charset="0"/>
              </a:rPr>
              <a:t>Родину не выбирают.</a:t>
            </a:r>
            <a:endParaRPr lang="ru-RU" sz="2800" b="1" dirty="0">
              <a:solidFill>
                <a:schemeClr val="accent6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  <a:p>
            <a:pPr algn="r" eaLnBrk="0" hangingPunct="0">
              <a:defRPr/>
            </a:pPr>
            <a:r>
              <a:rPr lang="ru-RU" sz="2800" b="1" dirty="0">
                <a:solidFill>
                  <a:schemeClr val="accent6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cs typeface="Times New Roman" pitchFamily="18" charset="0"/>
              </a:rPr>
              <a:t>Ее принимают, как мать.</a:t>
            </a:r>
            <a:endParaRPr lang="ru-RU" sz="2800" b="1" dirty="0">
              <a:solidFill>
                <a:schemeClr val="accent6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  <a:p>
            <a:pPr algn="r" eaLnBrk="0" hangingPunct="0">
              <a:defRPr/>
            </a:pPr>
            <a:r>
              <a:rPr lang="ru-RU" sz="2800" b="1" dirty="0">
                <a:solidFill>
                  <a:schemeClr val="accent6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cs typeface="Times New Roman" pitchFamily="18" charset="0"/>
              </a:rPr>
              <a:t>Всей жизнью в нее врастают —</a:t>
            </a:r>
            <a:endParaRPr lang="ru-RU" sz="2800" b="1" dirty="0">
              <a:solidFill>
                <a:schemeClr val="accent6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  <a:p>
            <a:pPr algn="r" eaLnBrk="0" hangingPunct="0">
              <a:defRPr/>
            </a:pPr>
            <a:r>
              <a:rPr lang="ru-RU" sz="2800" b="1" dirty="0">
                <a:solidFill>
                  <a:schemeClr val="accent6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cs typeface="Times New Roman" pitchFamily="18" charset="0"/>
              </a:rPr>
              <a:t>Попробуй потом оторвать!</a:t>
            </a:r>
            <a:endParaRPr lang="ru-RU" sz="2800" b="1" dirty="0">
              <a:solidFill>
                <a:schemeClr val="accent6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  <a:p>
            <a:pPr algn="r" eaLnBrk="0" hangingPunct="0">
              <a:defRPr/>
            </a:pPr>
            <a:r>
              <a:rPr lang="ru-RU" sz="2800" b="1" dirty="0">
                <a:solidFill>
                  <a:schemeClr val="accent6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cs typeface="Times New Roman" pitchFamily="18" charset="0"/>
              </a:rPr>
              <a:t>Родину не выбирают.</a:t>
            </a:r>
            <a:endParaRPr lang="ru-RU" sz="2800" b="1" dirty="0">
              <a:solidFill>
                <a:schemeClr val="accent6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  <a:p>
            <a:pPr algn="r" eaLnBrk="0" hangingPunct="0">
              <a:defRPr/>
            </a:pPr>
            <a:r>
              <a:rPr lang="ru-RU" sz="2800" b="1" dirty="0">
                <a:solidFill>
                  <a:schemeClr val="accent6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cs typeface="Times New Roman" pitchFamily="18" charset="0"/>
              </a:rPr>
              <a:t>Она — продолжение нас.</a:t>
            </a:r>
            <a:endParaRPr lang="ru-RU" sz="2800" b="1" dirty="0">
              <a:solidFill>
                <a:schemeClr val="accent6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  <a:p>
            <a:pPr algn="r" eaLnBrk="0" hangingPunct="0">
              <a:defRPr/>
            </a:pPr>
            <a:r>
              <a:rPr lang="ru-RU" sz="2800" b="1" dirty="0">
                <a:solidFill>
                  <a:schemeClr val="accent6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cs typeface="Times New Roman" pitchFamily="18" charset="0"/>
              </a:rPr>
              <a:t>Бывает, ее проклинают,</a:t>
            </a:r>
            <a:endParaRPr lang="ru-RU" sz="2800" b="1" dirty="0">
              <a:solidFill>
                <a:schemeClr val="accent6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  <a:p>
            <a:pPr algn="r" eaLnBrk="0" hangingPunct="0">
              <a:defRPr/>
            </a:pPr>
            <a:r>
              <a:rPr lang="ru-RU" sz="2800" b="1" dirty="0">
                <a:solidFill>
                  <a:schemeClr val="accent6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cs typeface="Times New Roman" pitchFamily="18" charset="0"/>
              </a:rPr>
              <a:t>Обидой случайной давясь.</a:t>
            </a:r>
            <a:endParaRPr lang="ru-RU" sz="2800" b="1" dirty="0">
              <a:solidFill>
                <a:schemeClr val="accent6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  <a:p>
            <a:pPr algn="r" eaLnBrk="0" hangingPunct="0">
              <a:defRPr/>
            </a:pPr>
            <a:r>
              <a:rPr lang="ru-RU" sz="2800" b="1" dirty="0">
                <a:solidFill>
                  <a:schemeClr val="accent6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cs typeface="Times New Roman" pitchFamily="18" charset="0"/>
              </a:rPr>
              <a:t>Родину не выбирают.</a:t>
            </a:r>
            <a:endParaRPr lang="ru-RU" sz="2800" b="1" dirty="0">
              <a:solidFill>
                <a:schemeClr val="accent6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  <a:p>
            <a:pPr algn="r" eaLnBrk="0" hangingPunct="0">
              <a:defRPr/>
            </a:pPr>
            <a:r>
              <a:rPr lang="ru-RU" sz="2800" b="1" dirty="0">
                <a:solidFill>
                  <a:schemeClr val="accent6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cs typeface="Times New Roman" pitchFamily="18" charset="0"/>
              </a:rPr>
              <a:t>О ней забывают подчас.</a:t>
            </a:r>
            <a:endParaRPr lang="ru-RU" sz="2800" b="1" dirty="0">
              <a:solidFill>
                <a:schemeClr val="accent6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  <a:p>
            <a:pPr algn="r" eaLnBrk="0" hangingPunct="0">
              <a:defRPr/>
            </a:pPr>
            <a:r>
              <a:rPr lang="ru-RU" sz="2800" b="1" dirty="0">
                <a:solidFill>
                  <a:schemeClr val="accent6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cs typeface="Times New Roman" pitchFamily="18" charset="0"/>
              </a:rPr>
              <a:t>А надо — идут, умирают,</a:t>
            </a:r>
            <a:endParaRPr lang="ru-RU" sz="2800" b="1" dirty="0">
              <a:solidFill>
                <a:schemeClr val="accent6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  <a:p>
            <a:pPr algn="r" eaLnBrk="0" hangingPunct="0">
              <a:defRPr/>
            </a:pPr>
            <a:r>
              <a:rPr lang="ru-RU" sz="2800" b="1" dirty="0">
                <a:solidFill>
                  <a:schemeClr val="accent6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cs typeface="Times New Roman" pitchFamily="18" charset="0"/>
              </a:rPr>
              <a:t>За эту незримую связь.</a:t>
            </a:r>
            <a:endParaRPr lang="ru-RU" sz="2800" b="1" dirty="0">
              <a:solidFill>
                <a:schemeClr val="accent6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  <a:p>
            <a:pPr algn="r" eaLnBrk="0" hangingPunct="0">
              <a:defRPr/>
            </a:pPr>
            <a:endParaRPr lang="ru-RU" sz="2800" b="1" i="1" dirty="0">
              <a:solidFill>
                <a:schemeClr val="accent6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Times New Roman" pitchFamily="18" charset="0"/>
            </a:endParaRPr>
          </a:p>
          <a:p>
            <a:pPr algn="r" eaLnBrk="0" hangingPunct="0">
              <a:defRPr/>
            </a:pPr>
            <a:r>
              <a:rPr lang="ru-RU" sz="2800" b="1" i="1" dirty="0">
                <a:solidFill>
                  <a:schemeClr val="accent6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Сергей </a:t>
            </a:r>
            <a:r>
              <a:rPr lang="ru-RU" sz="2800" b="1" i="1" dirty="0" err="1">
                <a:solidFill>
                  <a:schemeClr val="accent6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Каргаши</a:t>
            </a:r>
            <a:r>
              <a:rPr lang="ru-RU" sz="2400" b="1" i="1" dirty="0" err="1">
                <a:solidFill>
                  <a:schemeClr val="accent6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н</a:t>
            </a:r>
            <a:endParaRPr lang="ru-RU" sz="2400" b="1" dirty="0">
              <a:solidFill>
                <a:schemeClr val="accent6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7412" name="Picture 4" descr="C:\Documents and Settings\Admin\Рабочий стол\3169199-3e914b7230b7e16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3071813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7500" y="4149725"/>
            <a:ext cx="8274050" cy="25241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1214438"/>
            <a:ext cx="5286375" cy="24336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844" name="Прямоугольник 1"/>
          <p:cNvSpPr>
            <a:spLocks noChangeArrowheads="1"/>
          </p:cNvSpPr>
          <p:nvPr/>
        </p:nvSpPr>
        <p:spPr bwMode="auto">
          <a:xfrm>
            <a:off x="357188" y="1223963"/>
            <a:ext cx="55721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     </a:t>
            </a:r>
            <a:r>
              <a:rPr lang="ru-RU" sz="2000">
                <a:solidFill>
                  <a:srgbClr val="002060"/>
                </a:solidFill>
              </a:rPr>
              <a:t>Взойдя на престол, </a:t>
            </a:r>
            <a:r>
              <a:rPr lang="ru-RU" sz="2000" i="1">
                <a:solidFill>
                  <a:srgbClr val="002060"/>
                </a:solidFill>
              </a:rPr>
              <a:t>Павел I</a:t>
            </a:r>
            <a:r>
              <a:rPr lang="ru-RU" sz="2000">
                <a:solidFill>
                  <a:srgbClr val="002060"/>
                </a:solidFill>
              </a:rPr>
              <a:t> попытался модифицировать российский герб. </a:t>
            </a:r>
          </a:p>
          <a:p>
            <a:r>
              <a:rPr lang="ru-RU" sz="2000">
                <a:solidFill>
                  <a:srgbClr val="002060"/>
                </a:solidFill>
              </a:rPr>
              <a:t>  Указом от 5 апреля 1797 года двуглавый орел становится неотъемлемой частью</a:t>
            </a:r>
          </a:p>
          <a:p>
            <a:r>
              <a:rPr lang="ru-RU" sz="2000">
                <a:solidFill>
                  <a:srgbClr val="002060"/>
                </a:solidFill>
              </a:rPr>
              <a:t> герба императорской фамилии.</a:t>
            </a:r>
          </a:p>
        </p:txBody>
      </p:sp>
      <p:sp>
        <p:nvSpPr>
          <p:cNvPr id="35845" name="Rectangle 1"/>
          <p:cNvSpPr>
            <a:spLocks noChangeArrowheads="1"/>
          </p:cNvSpPr>
          <p:nvPr/>
        </p:nvSpPr>
        <p:spPr bwMode="auto">
          <a:xfrm>
            <a:off x="323850" y="4365625"/>
            <a:ext cx="78978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Так как Павел I был магистром Мальтийского ордена, то это отразилось и на государственном гербе. 10 августа 1799 года был издан указ императора Павла I об изображении </a:t>
            </a:r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двуглавого орла с мальтийским крестом на груди. На верхнем конце этого креста помещалась корона Великого магистра. </a:t>
            </a:r>
            <a:endParaRPr lang="ru-RU" sz="3600" b="1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70406">
            <a:off x="5602288" y="793750"/>
            <a:ext cx="2992437" cy="3389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1326560" y="552762"/>
            <a:ext cx="6490879" cy="46067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i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Павел I</a:t>
            </a:r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(1796-1801)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скругленным углом 3"/>
          <p:cNvSpPr/>
          <p:nvPr/>
        </p:nvSpPr>
        <p:spPr>
          <a:xfrm>
            <a:off x="500063" y="4913313"/>
            <a:ext cx="8215312" cy="1944687"/>
          </a:xfrm>
          <a:prstGeom prst="snipRoundRect">
            <a:avLst>
              <a:gd name="adj1" fmla="val 16667"/>
              <a:gd name="adj2" fmla="val 18964"/>
            </a:avLst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3351213" y="928688"/>
            <a:ext cx="5792787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 b="1">
                <a:latin typeface="Calibri" pitchFamily="34" charset="0"/>
                <a:cs typeface="Times New Roman" pitchFamily="18" charset="0"/>
              </a:rPr>
              <a:t>   Александр I изменил герб по-другому. Он победил в войне с Наполеоном. В то же время, он был поклонником всего французского. Он изменил герб так, что он стал похож на герб Наполеона.       Александр оставил одну корону, снял цепь ордена Андрея Первозванного с орла, а в лапы поместил молнию, как знак сильной армии, и лавровый венок в знак победы. </a:t>
            </a:r>
            <a:endParaRPr lang="ru-RU" sz="3600" b="1">
              <a:latin typeface="Arial" charset="0"/>
            </a:endParaRPr>
          </a:p>
        </p:txBody>
      </p:sp>
      <p:pic>
        <p:nvPicPr>
          <p:cNvPr id="3" name="Рисунок 2" descr="Герб при Александре I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399134">
            <a:off x="127000" y="882650"/>
            <a:ext cx="3122613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714375" y="5073650"/>
            <a:ext cx="7786688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20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Крылья орла широко раскинуты в сторону, перья опущены вниз. Одна голова более наклонена, чем другая. Вместо традиционных скипетра и державы в лапах орла появляются новые атрибуты: перуны или громовые стрелы, факел, лавровый венок (иногда ветвь), ликторский пучок, перевитый лентами. </a:t>
            </a:r>
            <a:endParaRPr lang="ru-RU" sz="3200" b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6964" y="563488"/>
            <a:ext cx="7695826" cy="46166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Александр I (1801-1825) </a:t>
            </a:r>
            <a:endParaRPr lang="ru-RU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5" y="1643063"/>
            <a:ext cx="4572000" cy="42862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   </a:t>
            </a:r>
          </a:p>
        </p:txBody>
      </p:sp>
      <p:sp>
        <p:nvSpPr>
          <p:cNvPr id="37891" name="Rectangle 1"/>
          <p:cNvSpPr>
            <a:spLocks noChangeArrowheads="1"/>
          </p:cNvSpPr>
          <p:nvPr/>
        </p:nvSpPr>
        <p:spPr bwMode="auto">
          <a:xfrm>
            <a:off x="357188" y="1863725"/>
            <a:ext cx="44481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Николай I (не захотел, чтобы наш герб был похож на французский. Он отменил герб Александра I и вернул старый. В его царствование Россия стала такой огромной, какой не была раньше. Он гордо поместил на герб маленькие гербы самых важных Российских земель.</a:t>
            </a:r>
            <a:endParaRPr lang="ru-RU" sz="360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5325" y="764705"/>
            <a:ext cx="6298327" cy="41549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Николай I (1825-1855) </a:t>
            </a:r>
            <a:endParaRPr lang="ru-RU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30569">
            <a:off x="5292725" y="1822450"/>
            <a:ext cx="3105150" cy="372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документ 2"/>
          <p:cNvSpPr/>
          <p:nvPr/>
        </p:nvSpPr>
        <p:spPr>
          <a:xfrm>
            <a:off x="92075" y="963613"/>
            <a:ext cx="5472113" cy="3905250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5841" name="Рисунок 11" descr="http://www.spsl.nsc.ru/history/descr/PICTURE/gerb_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61654">
            <a:off x="5581650" y="1101725"/>
            <a:ext cx="2932113" cy="35591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917" name="Rectangle 3"/>
          <p:cNvSpPr>
            <a:spLocks noChangeArrowheads="1"/>
          </p:cNvSpPr>
          <p:nvPr/>
        </p:nvSpPr>
        <p:spPr bwMode="auto">
          <a:xfrm>
            <a:off x="92075" y="1119188"/>
            <a:ext cx="5359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11 апреля 1857 года Александр II утвердил герб Российской империи – двуглавого орла. Также был утвержден весь комплект государственных гербов – Большой, Средний и Малый, которые должны были символизировать собой единство и могущество России.. </a:t>
            </a:r>
            <a:endParaRPr lang="ru-RU" sz="3600" b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7608" y="548680"/>
            <a:ext cx="7028783" cy="41549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i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Александр II</a:t>
            </a:r>
            <a:r>
              <a:rPr lang="ru-RU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(1855-1881) </a:t>
            </a:r>
            <a:endParaRPr lang="ru-RU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165600"/>
            <a:ext cx="2857500" cy="269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8920" name="Прямоугольник 5"/>
          <p:cNvSpPr>
            <a:spLocks noChangeArrowheads="1"/>
          </p:cNvSpPr>
          <p:nvPr/>
        </p:nvSpPr>
        <p:spPr bwMode="auto">
          <a:xfrm>
            <a:off x="5643563" y="4786313"/>
            <a:ext cx="3286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Большой государственный герб, 1857</a:t>
            </a:r>
          </a:p>
        </p:txBody>
      </p:sp>
      <p:sp>
        <p:nvSpPr>
          <p:cNvPr id="38921" name="Прямоугольник 6"/>
          <p:cNvSpPr>
            <a:spLocks noChangeArrowheads="1"/>
          </p:cNvSpPr>
          <p:nvPr/>
        </p:nvSpPr>
        <p:spPr bwMode="auto">
          <a:xfrm>
            <a:off x="3429000" y="5715000"/>
            <a:ext cx="2889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Малый государственный герб, 1857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468313" y="339725"/>
            <a:ext cx="8243887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Серьезная геральдическая реформа была проведена </a:t>
            </a:r>
            <a:r>
              <a:rPr lang="ru-RU" sz="2000" b="1" u="sng">
                <a:latin typeface="Calibri" pitchFamily="34" charset="0"/>
              </a:rPr>
              <a:t>в 1855-1857 годах</a:t>
            </a:r>
            <a:r>
              <a:rPr lang="ru-RU" sz="2000" b="1">
                <a:latin typeface="Calibri" pitchFamily="34" charset="0"/>
              </a:rPr>
              <a:t>. По велению Александра </a:t>
            </a:r>
            <a:r>
              <a:rPr lang="en-US" sz="2000" b="1">
                <a:latin typeface="Calibri" pitchFamily="34" charset="0"/>
              </a:rPr>
              <a:t>II</a:t>
            </a:r>
            <a:r>
              <a:rPr lang="ru-RU" sz="2000" b="1">
                <a:latin typeface="Calibri" pitchFamily="34" charset="0"/>
              </a:rPr>
              <a:t>работу по разработке гербов возглавил барон Б. Кене. Он разработал целую систему российских государственных гербов (Большой, Средний и Малый), ориентируясь в их художественном воплощении на общепризнанные нормы европейской монархической геральдики.</a:t>
            </a:r>
          </a:p>
          <a:p>
            <a:endParaRPr lang="ru-RU" sz="2000" b="1">
              <a:latin typeface="Calibri" pitchFamily="34" charset="0"/>
            </a:endParaRPr>
          </a:p>
          <a:p>
            <a:r>
              <a:rPr lang="ru-RU" sz="2000" b="1">
                <a:latin typeface="Calibri" pitchFamily="34" charset="0"/>
              </a:rPr>
              <a:t> Также под руководством Кене был изменен рисунок орла и Святого Георгия, а государственный герб приведен в соответствие с международными правилами геральдики.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3896">
            <a:off x="1000125" y="3489325"/>
            <a:ext cx="3297238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206">
            <a:off x="5214938" y="3290888"/>
            <a:ext cx="3024187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2071688" y="4714875"/>
            <a:ext cx="1031875" cy="93662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000750" y="4572000"/>
            <a:ext cx="1081088" cy="106045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352928" cy="648071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 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 (1881-1894)</a:t>
            </a:r>
            <a:endParaRPr lang="ru-RU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143000"/>
            <a:ext cx="3313113" cy="3443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1214438"/>
            <a:ext cx="3071813" cy="321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1357313" y="4500563"/>
            <a:ext cx="2554287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6">
                    <a:lumMod val="95000"/>
                    <a:lumOff val="5000"/>
                  </a:schemeClr>
                </a:solidFill>
                <a:latin typeface="Calibri" pitchFamily="34" charset="0"/>
              </a:rPr>
              <a:t>Большой Герб Российской </a:t>
            </a:r>
          </a:p>
          <a:p>
            <a:pPr>
              <a:defRPr/>
            </a:pPr>
            <a:r>
              <a:rPr lang="ru-RU" sz="1600" b="1" dirty="0">
                <a:solidFill>
                  <a:schemeClr val="accent6">
                    <a:lumMod val="95000"/>
                    <a:lumOff val="5000"/>
                  </a:schemeClr>
                </a:solidFill>
                <a:latin typeface="Calibri" pitchFamily="34" charset="0"/>
              </a:rPr>
              <a:t>империи,</a:t>
            </a:r>
            <a:r>
              <a:rPr lang="en-US" sz="1600" b="1" dirty="0">
                <a:solidFill>
                  <a:schemeClr val="accent6">
                    <a:lumMod val="95000"/>
                    <a:lumOff val="5000"/>
                  </a:schemeClr>
                </a:solidFill>
                <a:latin typeface="Calibri" pitchFamily="34" charset="0"/>
              </a:rPr>
              <a:t> 1882</a:t>
            </a:r>
            <a:endParaRPr lang="ru-RU" sz="1600" b="1" dirty="0">
              <a:solidFill>
                <a:schemeClr val="accent6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3563" y="4429125"/>
            <a:ext cx="2519362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1B587C">
                    <a:lumMod val="75000"/>
                  </a:srgbClr>
                </a:solidFill>
                <a:latin typeface="Calibri" pitchFamily="34" charset="0"/>
              </a:rPr>
              <a:t>Средний Герб Российской </a:t>
            </a:r>
          </a:p>
          <a:p>
            <a:pPr>
              <a:defRPr/>
            </a:pPr>
            <a:r>
              <a:rPr lang="ru-RU" sz="1600" b="1" dirty="0">
                <a:solidFill>
                  <a:srgbClr val="1B587C">
                    <a:lumMod val="75000"/>
                  </a:srgbClr>
                </a:solidFill>
                <a:latin typeface="Calibri" pitchFamily="34" charset="0"/>
              </a:rPr>
              <a:t>империи,</a:t>
            </a:r>
            <a:r>
              <a:rPr lang="en-US" sz="1600" b="1" dirty="0">
                <a:solidFill>
                  <a:srgbClr val="1B587C">
                    <a:lumMod val="75000"/>
                  </a:srgbClr>
                </a:solidFill>
                <a:latin typeface="Calibri" pitchFamily="34" charset="0"/>
              </a:rPr>
              <a:t> 1882</a:t>
            </a:r>
            <a:endParaRPr lang="ru-RU" sz="1600" b="1" dirty="0">
              <a:solidFill>
                <a:srgbClr val="1B587C">
                  <a:lumMod val="75000"/>
                </a:srgbClr>
              </a:solidFill>
              <a:latin typeface="Calibri" pitchFamily="34" charset="0"/>
            </a:endParaRPr>
          </a:p>
        </p:txBody>
      </p:sp>
      <p:sp>
        <p:nvSpPr>
          <p:cNvPr id="40967" name="Прямоугольник 6"/>
          <p:cNvSpPr>
            <a:spLocks noChangeArrowheads="1"/>
          </p:cNvSpPr>
          <p:nvPr/>
        </p:nvSpPr>
        <p:spPr bwMode="auto">
          <a:xfrm>
            <a:off x="500063" y="5286375"/>
            <a:ext cx="83042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FF00"/>
                </a:solidFill>
                <a:latin typeface="Calibri" pitchFamily="34" charset="0"/>
              </a:rPr>
              <a:t>Принятый указом Александра III от 3 ноября 1882 г. Большой Государственный герб отличался от принятого в 1857 г. тем, что в нем был добавлен щит с гербом Туркестана (вошел в состав России в 1867 г.), соединены в один щит гербы княжеств Литовских и Белорусских.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14750" y="1214438"/>
            <a:ext cx="5111750" cy="49339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58206">
            <a:off x="561975" y="1824038"/>
            <a:ext cx="3033713" cy="338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1988" name="Прямоугольник 1"/>
          <p:cNvSpPr>
            <a:spLocks noChangeArrowheads="1"/>
          </p:cNvSpPr>
          <p:nvPr/>
        </p:nvSpPr>
        <p:spPr bwMode="auto">
          <a:xfrm>
            <a:off x="3786188" y="1103313"/>
            <a:ext cx="50514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800">
                <a:solidFill>
                  <a:srgbClr val="002060"/>
                </a:solidFill>
                <a:latin typeface="Calibri" pitchFamily="34" charset="0"/>
              </a:rPr>
              <a:t>Было принято решение о возможности использовать изображения двуглавого орла на печати Временного правительства.</a:t>
            </a:r>
          </a:p>
          <a:p>
            <a:r>
              <a:rPr lang="ru-RU" sz="2800">
                <a:solidFill>
                  <a:srgbClr val="002060"/>
                </a:solidFill>
                <a:latin typeface="Calibri" pitchFamily="34" charset="0"/>
              </a:rPr>
              <a:t>     Такое изображение продолжали использовать и после Октябрьской революции, вплоть до принятия нового советского герба 24 июля 1918 года.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57166"/>
            <a:ext cx="8589491" cy="72008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После Февральской революции 1917 года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0125"/>
            <a:ext cx="3786188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260648"/>
            <a:ext cx="7141411" cy="582960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Российское государство (1918—1920)</a:t>
            </a:r>
          </a:p>
        </p:txBody>
      </p:sp>
      <p:sp>
        <p:nvSpPr>
          <p:cNvPr id="43012" name="Прямоугольник 4"/>
          <p:cNvSpPr>
            <a:spLocks noChangeArrowheads="1"/>
          </p:cNvSpPr>
          <p:nvPr/>
        </p:nvSpPr>
        <p:spPr bwMode="auto">
          <a:xfrm>
            <a:off x="4000500" y="1285875"/>
            <a:ext cx="485775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2000" b="1">
                <a:latin typeface="Calibri" pitchFamily="34" charset="0"/>
              </a:rPr>
              <a:t>          В начале 1919 года был проведён конкурс по разработке нового российского герба. В соответствии с условиями конкурса, от его участников требовалось сохранить изображение двуглавого орла, заменив «эмблемы царской эпохи» (корону, скипетр и державу) на эмблемы, «характерные для новой возрождающейся государственности».</a:t>
            </a:r>
          </a:p>
          <a:p>
            <a:pPr algn="r"/>
            <a:r>
              <a:rPr lang="ru-RU" sz="2000" b="1">
                <a:latin typeface="Calibri" pitchFamily="34" charset="0"/>
              </a:rPr>
              <a:t>         </a:t>
            </a:r>
            <a:endParaRPr lang="ru-RU" sz="2000" b="1" u="sng">
              <a:latin typeface="Calibri" pitchFamily="34" charset="0"/>
            </a:endParaRPr>
          </a:p>
        </p:txBody>
      </p:sp>
      <p:sp>
        <p:nvSpPr>
          <p:cNvPr id="43013" name="Прямоугольник 5"/>
          <p:cNvSpPr>
            <a:spLocks noChangeArrowheads="1"/>
          </p:cNvSpPr>
          <p:nvPr/>
        </p:nvSpPr>
        <p:spPr bwMode="auto">
          <a:xfrm>
            <a:off x="357188" y="5000625"/>
            <a:ext cx="85725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2000" b="1">
                <a:latin typeface="Calibri" pitchFamily="34" charset="0"/>
              </a:rPr>
              <a:t>Основным претендентом на победу примерно из ста представленных проектов считался герб, созданный казанским художником Г. А. Ильиным, который оставил державу и цепь ордена Андрея Первозванного, заменив корону и скипетр на крест и меч. Герб венчала надпись </a:t>
            </a:r>
            <a:r>
              <a:rPr lang="ru-RU" sz="2000" b="1" u="sng">
                <a:latin typeface="Calibri" pitchFamily="34" charset="0"/>
              </a:rPr>
              <a:t>«Симъ побѣдиши» на андреевской ленте.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6314" y="357166"/>
            <a:ext cx="299793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Герб СССР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50" y="1071563"/>
            <a:ext cx="4214813" cy="5632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accent2">
                    <a:lumMod val="85000"/>
                    <a:lumOff val="15000"/>
                  </a:schemeClr>
                </a:solidFill>
                <a:latin typeface="Calibri" pitchFamily="34" charset="0"/>
              </a:rPr>
              <a:t>Первый государственный герб СССР был утвержден ЦИК СССР 6 июля 1923. Описание его было закреплено в Конституции СССР 1924 года. В 1923—36 девиз «Пролетарии всех стран, соединяйтесь!» был написан на 6 языках (по числу языков 4-х союзных республик (русский, украинский, белорусский, армянский, грузинский, азербайджанский), образовавших в 1922 Союз ССР); далее, в соответствии с количеством союзных республик, менялось и число красных лент с переводом девиза на гербе. В 1937—46 — 11 лент, в 1946—56 — 16, с 1956 — 15.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428750"/>
            <a:ext cx="345281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29250" y="5429250"/>
            <a:ext cx="3286125" cy="461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85000"/>
                    <a:lumOff val="15000"/>
                  </a:schemeClr>
                </a:solidFill>
                <a:latin typeface="Calibri" pitchFamily="34" charset="0"/>
              </a:rPr>
              <a:t>Герб СССР (1923-1936)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357166"/>
            <a:ext cx="7776864" cy="52322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Герб РСФСР (19 июля 1918 — 11 мая 1925)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14282" y="1285860"/>
            <a:ext cx="3392926" cy="3330089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3571875" y="1071563"/>
            <a:ext cx="5286375" cy="5632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10 июля 1918 года V Всероссийский съезд Советов рабочих, крестьянских, солдатских и казачьих депутатов принял первую Конституцию РСФСР, которая официально утвердила её первый герб. </a:t>
            </a:r>
          </a:p>
          <a:p>
            <a:pPr algn="ctr">
              <a:defRPr/>
            </a:pPr>
            <a:endParaRPr lang="ru-RU" sz="2400" b="1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20 июля 1920 года ВЦИК утвердил новый вариант герба, разработанный художником Н. А. Андреевым. Окончательно новый герб был узаконен Конституцией РСФСР, принятой XII Всероссийским съездом Советов 11 мая 1925 года.</a:t>
            </a:r>
          </a:p>
          <a:p>
            <a:pPr>
              <a:defRPr/>
            </a:pPr>
            <a:endParaRPr lang="ru-RU" sz="2400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5061" name="Прямоугольник 5"/>
          <p:cNvSpPr>
            <a:spLocks noChangeArrowheads="1"/>
          </p:cNvSpPr>
          <p:nvPr/>
        </p:nvSpPr>
        <p:spPr bwMode="auto">
          <a:xfrm>
            <a:off x="-214313" y="5000625"/>
            <a:ext cx="400050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  <a:latin typeface="Calibri" pitchFamily="34" charset="0"/>
              </a:rPr>
              <a:t>Герб РСФСР </a:t>
            </a:r>
          </a:p>
          <a:p>
            <a:pPr algn="ctr"/>
            <a:r>
              <a:rPr lang="ru-RU" b="1">
                <a:solidFill>
                  <a:srgbClr val="FFFF00"/>
                </a:solidFill>
                <a:latin typeface="Calibri" pitchFamily="34" charset="0"/>
              </a:rPr>
              <a:t>(19 июля 1918 — 11 мая 1925)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583890946[1]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0"/>
            <a:ext cx="7772400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Наша Родина - Россия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785813"/>
            <a:ext cx="8539163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4"/>
          <p:cNvSpPr>
            <a:spLocks noChangeArrowheads="1"/>
          </p:cNvSpPr>
          <p:nvPr/>
        </p:nvSpPr>
        <p:spPr bwMode="auto">
          <a:xfrm rot="3241987">
            <a:off x="402431" y="2737644"/>
            <a:ext cx="1101725" cy="319088"/>
          </a:xfrm>
          <a:prstGeom prst="rightArrow">
            <a:avLst>
              <a:gd name="adj1" fmla="val 50000"/>
              <a:gd name="adj2" fmla="val 112805"/>
            </a:avLst>
          </a:prstGeom>
          <a:solidFill>
            <a:srgbClr val="C000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 rot="4793127">
            <a:off x="7990682" y="2280444"/>
            <a:ext cx="976312" cy="317500"/>
          </a:xfrm>
          <a:prstGeom prst="rightArrow">
            <a:avLst>
              <a:gd name="adj1" fmla="val 50000"/>
              <a:gd name="adj2" fmla="val 112750"/>
            </a:avLst>
          </a:prstGeom>
          <a:solidFill>
            <a:srgbClr val="C000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86993" cy="1200329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Государственный герб РСФСР, </a:t>
            </a:r>
          </a:p>
          <a:p>
            <a:pPr algn="ctr">
              <a:defRPr/>
            </a:pPr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1925-1993 гг.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1444625"/>
            <a:ext cx="5321300" cy="53546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</a:rPr>
              <a:t>Летом 1918 года советское правительство окончательно решило порвать с исторической символикой России, и принятая 10 июля 1918 года новая Конституция провозгласила в государственном гербе не земельные, а политические, партийные символы: двуглавый орел был заменен красным щитом, на котором изображались перекрещенные </a:t>
            </a:r>
            <a:r>
              <a:rPr lang="ru-RU" b="1" u="sng" dirty="0">
                <a:solidFill>
                  <a:srgbClr val="002060"/>
                </a:solidFill>
              </a:rPr>
              <a:t>серп и молот и восходящее солнце как знак перемен</a:t>
            </a:r>
            <a:r>
              <a:rPr lang="ru-RU" b="1" dirty="0">
                <a:solidFill>
                  <a:srgbClr val="002060"/>
                </a:solidFill>
              </a:rPr>
              <a:t>. С 1920 года вверху на щите помещалось сокращенное название государства - РСФСР. Щит окаймляли пшеничные колосья, закрепленные красной лентой с надписью "Пролетарии всех стран, соединяйтесь". Позднее это изображение герба было утверждено в Конституции РСФСР.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9588" y="1928813"/>
            <a:ext cx="3268662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9127" y="188640"/>
            <a:ext cx="716574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Герб Российской Федерации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71563"/>
            <a:ext cx="3602037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Прямоугольник 2"/>
          <p:cNvSpPr>
            <a:spLocks noChangeArrowheads="1"/>
          </p:cNvSpPr>
          <p:nvPr/>
        </p:nvSpPr>
        <p:spPr bwMode="auto">
          <a:xfrm>
            <a:off x="539750" y="4652963"/>
            <a:ext cx="2730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Герб РСФСР 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до 16 мая 1992 года</a:t>
            </a:r>
          </a:p>
        </p:txBody>
      </p:sp>
      <p:sp>
        <p:nvSpPr>
          <p:cNvPr id="47109" name="Прямоугольник 3"/>
          <p:cNvSpPr>
            <a:spLocks noChangeArrowheads="1"/>
          </p:cNvSpPr>
          <p:nvPr/>
        </p:nvSpPr>
        <p:spPr bwMode="auto">
          <a:xfrm>
            <a:off x="4062413" y="479107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Герб Российской Федерации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 с 16 мая 1992 года по 30 ноября 1993 года</a:t>
            </a:r>
          </a:p>
        </p:txBody>
      </p:sp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057275"/>
            <a:ext cx="3643313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Герб России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85875"/>
            <a:ext cx="4000500" cy="521493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С 30 ноября 1993г., согласно указу президента, у России герб: золотой коронованный орел в красном поле </a:t>
            </a:r>
          </a:p>
        </p:txBody>
      </p:sp>
      <p:pic>
        <p:nvPicPr>
          <p:cNvPr id="5" name="Picture 10" descr="http://lib2.podelise.ru/tw_files2/urls_154/23/d-22766/22766_html_4754e9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14876" y="1785926"/>
            <a:ext cx="4000528" cy="3714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139825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C00000"/>
                </a:solidFill>
                <a:effectLst/>
                <a:latin typeface="Monotype Corsiva" pitchFamily="66" charset="0"/>
              </a:rPr>
              <a:t>Святой Георгий Победоносец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916113"/>
            <a:ext cx="4330700" cy="4530725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chemeClr val="accent2"/>
                </a:solidFill>
                <a:effectLst/>
                <a:latin typeface="Arial Black" pitchFamily="34" charset="0"/>
              </a:rPr>
              <a:t>Изображение всадника, пронзающего копьем змея, называют Святым Георгием Победоносцем. Это изображение напоминает об одном из самых известных его подвигов.</a:t>
            </a:r>
          </a:p>
        </p:txBody>
      </p:sp>
      <p:pic>
        <p:nvPicPr>
          <p:cNvPr id="49156" name="Picture 6" descr="&quot;К НАШИМ СОВЕТАМ ПРИСЛУШИВАЮТСЯ&quot; Журнал ПАРТН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57313"/>
            <a:ext cx="38576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-214313"/>
            <a:ext cx="7497763" cy="11430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История гимна России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813"/>
            <a:ext cx="9144000" cy="5214937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Первые гимны (с</a:t>
            </a:r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</a:rPr>
              <a:t> 1816 </a:t>
            </a:r>
            <a:r>
              <a:rPr lang="ru-RU" sz="2800" b="1" dirty="0" smtClean="0">
                <a:solidFill>
                  <a:srgbClr val="FFFF00"/>
                </a:solidFill>
              </a:rPr>
              <a:t>до</a:t>
            </a:r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</a:rPr>
              <a:t> 1917 </a:t>
            </a:r>
            <a:r>
              <a:rPr lang="ru-RU" sz="2800" b="1" dirty="0" smtClean="0">
                <a:solidFill>
                  <a:srgbClr val="FFFF00"/>
                </a:solidFill>
              </a:rPr>
              <a:t>года) были посвящены царю и православию, например: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ru-RU" dirty="0" smtClean="0"/>
              <a:t>«Боже, Царя храни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ru-RU" dirty="0" smtClean="0"/>
              <a:t>Сильный, державный,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ru-RU" dirty="0" smtClean="0"/>
              <a:t>Царствуй во славу,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ru-RU" dirty="0" smtClean="0"/>
              <a:t>Во славу нам!....»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Гимном революции </a:t>
            </a:r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</a:rPr>
              <a:t>1917</a:t>
            </a:r>
            <a:r>
              <a:rPr lang="ru-RU" sz="2800" b="1" dirty="0" smtClean="0">
                <a:solidFill>
                  <a:srgbClr val="FFFF00"/>
                </a:solidFill>
              </a:rPr>
              <a:t> года была Марсельеза: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ru-RU" dirty="0" smtClean="0"/>
              <a:t>«…Вставай, подымайся, рабочий народ!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ru-RU" dirty="0" smtClean="0"/>
              <a:t>Иди на врага, люд голодный!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ru-RU" dirty="0" smtClean="0"/>
              <a:t>Раздайся клич мести народной!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ru-RU" dirty="0" smtClean="0"/>
              <a:t>Вперёд, вперёд, вперёд, вперёд, вперёд!...»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8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-214313"/>
            <a:ext cx="7497763" cy="11430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История гимна России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813"/>
            <a:ext cx="9144000" cy="5214937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До </a:t>
            </a:r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</a:rPr>
              <a:t>1943</a:t>
            </a:r>
            <a:r>
              <a:rPr lang="ru-RU" sz="2800" b="1" dirty="0" smtClean="0">
                <a:solidFill>
                  <a:srgbClr val="FFFF00"/>
                </a:solidFill>
              </a:rPr>
              <a:t> года государственным гимном был Интернационал: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ru-RU" dirty="0" smtClean="0"/>
              <a:t>«Вставай, проклятьем заклейменный,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ru-RU" dirty="0" smtClean="0"/>
              <a:t>Весь мир голодных и рабов!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ru-RU" dirty="0" smtClean="0"/>
              <a:t>Кипит наш разум возмущенный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ru-RU" dirty="0" smtClean="0"/>
              <a:t>И в смертный бой вести готов….»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Государственный гимн Советского Союза (с </a:t>
            </a:r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</a:rPr>
              <a:t>1943</a:t>
            </a:r>
            <a:r>
              <a:rPr lang="ru-RU" sz="2800" b="1" dirty="0" smtClean="0">
                <a:solidFill>
                  <a:srgbClr val="FFFF00"/>
                </a:solidFill>
              </a:rPr>
              <a:t> до </a:t>
            </a:r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</a:rPr>
              <a:t>1991</a:t>
            </a:r>
            <a:r>
              <a:rPr lang="ru-RU" sz="2800" b="1" dirty="0" smtClean="0">
                <a:solidFill>
                  <a:srgbClr val="FFFF00"/>
                </a:solidFill>
              </a:rPr>
              <a:t> года) начинался со слов: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ru-RU" dirty="0" smtClean="0"/>
              <a:t>«Союз нерушимый республик свободных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ru-RU" dirty="0" smtClean="0"/>
              <a:t>Сплотила навеки Великая Русь.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ru-RU" dirty="0" smtClean="0"/>
              <a:t>Да здравствует созданный волей народов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None/>
              <a:defRPr/>
            </a:pPr>
            <a:r>
              <a:rPr lang="ru-RU" dirty="0" smtClean="0"/>
              <a:t>Единый, могучий Советский Союз!..»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8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2643188" y="2857500"/>
            <a:ext cx="37433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Утвержден Указом Президента Российской Федерации </a:t>
            </a:r>
          </a:p>
          <a:p>
            <a:pPr algn="ctr"/>
            <a:r>
              <a:rPr lang="ru-RU" sz="2400" b="1">
                <a:latin typeface="Calibri" pitchFamily="34" charset="0"/>
              </a:rPr>
              <a:t>от 30 декабря 2000 года </a:t>
            </a:r>
          </a:p>
          <a:p>
            <a:pPr algn="ctr"/>
            <a:r>
              <a:rPr lang="ru-RU" sz="2400" b="1">
                <a:latin typeface="Calibri" pitchFamily="34" charset="0"/>
              </a:rPr>
              <a:t>№ 2110</a:t>
            </a:r>
          </a:p>
        </p:txBody>
      </p:sp>
      <p:pic>
        <p:nvPicPr>
          <p:cNvPr id="80901" name="Picture 5" descr="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786063"/>
            <a:ext cx="242887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214313" y="5643563"/>
            <a:ext cx="30654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+mn-cs"/>
              </a:rPr>
              <a:t>музыка: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+mn-cs"/>
              </a:rPr>
              <a:t>А.В.</a:t>
            </a: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cs typeface="+mn-cs"/>
              </a:rPr>
              <a:t> </a:t>
            </a: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+mn-cs"/>
              </a:rPr>
              <a:t>Александров</a:t>
            </a:r>
          </a:p>
        </p:txBody>
      </p:sp>
      <p:pic>
        <p:nvPicPr>
          <p:cNvPr id="80903" name="Picture 7" descr="mihalkov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714625"/>
            <a:ext cx="2424112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6215063" y="5572125"/>
            <a:ext cx="25336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+mn-cs"/>
              </a:rPr>
              <a:t>слова: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accent6"/>
                </a:solidFill>
                <a:latin typeface="Times New Roman" pitchFamily="18" charset="0"/>
                <a:cs typeface="+mn-cs"/>
              </a:rPr>
              <a:t>С.В.Михалков</a:t>
            </a:r>
            <a:endParaRPr lang="ru-RU" sz="2800" b="1" dirty="0">
              <a:solidFill>
                <a:schemeClr val="accent6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2231" name="Прямоугольник 7"/>
          <p:cNvSpPr>
            <a:spLocks noChangeArrowheads="1"/>
          </p:cNvSpPr>
          <p:nvPr/>
        </p:nvSpPr>
        <p:spPr bwMode="auto">
          <a:xfrm>
            <a:off x="1500188" y="214313"/>
            <a:ext cx="6665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600" b="1" i="1">
                <a:solidFill>
                  <a:srgbClr val="FFFF00"/>
                </a:solidFill>
              </a:rPr>
              <a:t>Современный гимн России</a:t>
            </a:r>
            <a:endParaRPr lang="ru-RU" sz="3600" i="1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88" y="928688"/>
            <a:ext cx="7786687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40080" lvl="1" indent="-237744" fontAlgn="auto">
              <a:spcAft>
                <a:spcPts val="0"/>
              </a:spcAft>
              <a:buFont typeface="Verdana"/>
              <a:buNone/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…Славься, Отечество, наше свободное, 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None/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Братских народов союз вековой, 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None/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Предками данная мудрость народная! 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None/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Славься, страна! Мы гордимся тобой!..</a:t>
            </a:r>
          </a:p>
        </p:txBody>
      </p:sp>
    </p:spTree>
  </p:cSld>
  <p:clrMapOvr>
    <a:masterClrMapping/>
  </p:clrMapOvr>
  <p:transition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  <p:bldP spid="80902" grpId="0"/>
      <p:bldP spid="8090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504825" y="642938"/>
            <a:ext cx="8639175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  <a:tabLst>
                <a:tab pos="228600" algn="l"/>
              </a:tabLst>
              <a:defRPr/>
            </a:pPr>
            <a:r>
              <a:rPr lang="ru-RU" sz="3200" b="1" dirty="0">
                <a:latin typeface="Times New Roman" pitchFamily="18" charset="0"/>
              </a:rPr>
              <a:t>Как называются официальные отличительные признаки государства?</a:t>
            </a:r>
            <a:r>
              <a:rPr lang="ru-RU" sz="3200" dirty="0">
                <a:latin typeface="Times New Roman" pitchFamily="18" charset="0"/>
              </a:rPr>
              <a:t> </a:t>
            </a:r>
          </a:p>
          <a:p>
            <a:pPr marL="342900" indent="-342900">
              <a:tabLst>
                <a:tab pos="228600" algn="l"/>
              </a:tabLst>
              <a:defRPr/>
            </a:pPr>
            <a:r>
              <a:rPr lang="ru-RU" sz="3200" dirty="0">
                <a:latin typeface="Times New Roman" pitchFamily="18" charset="0"/>
              </a:rPr>
              <a:t>  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(символы</a:t>
            </a:r>
            <a:r>
              <a:rPr lang="ru-RU" sz="3200" i="1" dirty="0">
                <a:latin typeface="Times New Roman" pitchFamily="18" charset="0"/>
              </a:rPr>
              <a:t>)</a:t>
            </a:r>
          </a:p>
          <a:p>
            <a:pPr marL="342900" indent="-342900">
              <a:tabLst>
                <a:tab pos="228600" algn="l"/>
              </a:tabLst>
              <a:defRPr/>
            </a:pPr>
            <a:r>
              <a:rPr lang="ru-RU" sz="3200" b="1" dirty="0">
                <a:latin typeface="Times New Roman" pitchFamily="18" charset="0"/>
              </a:rPr>
              <a:t>2.</a:t>
            </a:r>
            <a:r>
              <a:rPr lang="ru-RU" sz="3200" dirty="0"/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Золотой шар, имеющий вверху крест или корону, символ государственной власти.</a:t>
            </a:r>
            <a:r>
              <a:rPr lang="ru-RU" sz="3200" dirty="0"/>
              <a:t> </a:t>
            </a:r>
            <a:r>
              <a:rPr lang="ru-RU" sz="3200" b="1" dirty="0">
                <a:latin typeface="Times New Roman" pitchFamily="18" charset="0"/>
              </a:rPr>
              <a:t>.</a:t>
            </a:r>
            <a:r>
              <a:rPr lang="ru-RU" sz="3200" dirty="0">
                <a:latin typeface="Times New Roman" pitchFamily="18" charset="0"/>
              </a:rPr>
              <a:t> </a:t>
            </a:r>
          </a:p>
          <a:p>
            <a:pPr marL="342900" indent="-342900">
              <a:tabLst>
                <a:tab pos="228600" algn="l"/>
              </a:tabLst>
              <a:defRPr/>
            </a:pPr>
            <a:r>
              <a:rPr lang="ru-RU" sz="3200" i="1" dirty="0">
                <a:latin typeface="Times New Roman" pitchFamily="18" charset="0"/>
              </a:rPr>
              <a:t>  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(Держава)</a:t>
            </a:r>
          </a:p>
          <a:p>
            <a:pPr marL="342900" indent="-342900">
              <a:tabLst>
                <a:tab pos="228600" algn="l"/>
              </a:tabLst>
              <a:defRPr/>
            </a:pPr>
            <a:r>
              <a:rPr lang="ru-RU" sz="3200" dirty="0">
                <a:latin typeface="Times New Roman" pitchFamily="18" charset="0"/>
              </a:rPr>
              <a:t>3. </a:t>
            </a:r>
            <a:r>
              <a:rPr lang="ru-RU" sz="3200" b="1" dirty="0">
                <a:latin typeface="Times New Roman" pitchFamily="18" charset="0"/>
              </a:rPr>
              <a:t>Как называли первые флаги?</a:t>
            </a:r>
          </a:p>
          <a:p>
            <a:pPr marL="342900" indent="-342900">
              <a:tabLst>
                <a:tab pos="228600" algn="l"/>
              </a:tabLst>
              <a:defRPr/>
            </a:pPr>
            <a:r>
              <a:rPr lang="ru-RU" sz="3200" i="1" dirty="0">
                <a:latin typeface="Times New Roman" pitchFamily="18" charset="0"/>
              </a:rPr>
              <a:t>  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(Стяги)</a:t>
            </a:r>
          </a:p>
          <a:p>
            <a:pPr marL="342900" indent="-342900">
              <a:tabLst>
                <a:tab pos="228600" algn="l"/>
              </a:tabLst>
              <a:defRPr/>
            </a:pPr>
            <a:r>
              <a:rPr lang="ru-RU" sz="3200" dirty="0">
                <a:latin typeface="Times New Roman" pitchFamily="18" charset="0"/>
              </a:rPr>
              <a:t>4. </a:t>
            </a:r>
            <a:r>
              <a:rPr lang="ru-RU" sz="3200" b="1" dirty="0">
                <a:latin typeface="Times New Roman" pitchFamily="18" charset="0"/>
              </a:rPr>
              <a:t>Почему их называли стягами?</a:t>
            </a:r>
          </a:p>
          <a:p>
            <a:pPr marL="342900" indent="-342900">
              <a:tabLst>
                <a:tab pos="228600" algn="l"/>
              </a:tabLst>
              <a:defRPr/>
            </a:pP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(«Стянуть к себе» воинов для защиты)</a:t>
            </a:r>
          </a:p>
          <a:p>
            <a:pPr marL="342900" indent="-342900">
              <a:tabLst>
                <a:tab pos="228600" algn="l"/>
              </a:tabLst>
              <a:defRPr/>
            </a:pPr>
            <a:r>
              <a:rPr lang="ru-RU" sz="3200" dirty="0">
                <a:latin typeface="Times New Roman" pitchFamily="18" charset="0"/>
              </a:rPr>
              <a:t>5. </a:t>
            </a:r>
            <a:r>
              <a:rPr lang="ru-RU" sz="3200" b="1" dirty="0">
                <a:latin typeface="Times New Roman" pitchFamily="18" charset="0"/>
              </a:rPr>
              <a:t>Как стали называть флаги потом?</a:t>
            </a:r>
            <a:r>
              <a:rPr lang="ru-RU" sz="3200" dirty="0">
                <a:latin typeface="Times New Roman" pitchFamily="18" charset="0"/>
              </a:rPr>
              <a:t> </a:t>
            </a:r>
          </a:p>
          <a:p>
            <a:pPr marL="342900" indent="-342900">
              <a:tabLst>
                <a:tab pos="228600" algn="l"/>
              </a:tabLst>
              <a:defRPr/>
            </a:pPr>
            <a:r>
              <a:rPr lang="ru-RU" sz="3200" i="1" dirty="0">
                <a:latin typeface="Times New Roman" pitchFamily="18" charset="0"/>
              </a:rPr>
              <a:t>  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(Знамя, знамёна)</a:t>
            </a:r>
          </a:p>
        </p:txBody>
      </p:sp>
      <p:sp>
        <p:nvSpPr>
          <p:cNvPr id="13315" name="Rectangle 9"/>
          <p:cNvSpPr>
            <a:spLocks noChangeArrowheads="1"/>
          </p:cNvSpPr>
          <p:nvPr/>
        </p:nvSpPr>
        <p:spPr bwMode="auto">
          <a:xfrm>
            <a:off x="3214678" y="0"/>
            <a:ext cx="2887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Викторина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0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0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0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0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0" y="357188"/>
            <a:ext cx="91440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sz="2800" b="1" dirty="0">
                <a:latin typeface="Times New Roman" pitchFamily="18" charset="0"/>
              </a:rPr>
              <a:t>    6. Что изображено на гербе России? </a:t>
            </a:r>
          </a:p>
          <a:p>
            <a:pPr marL="342900" indent="-342900">
              <a:defRPr/>
            </a:pPr>
            <a:r>
              <a:rPr lang="ru-RU" sz="2800" i="1" dirty="0">
                <a:latin typeface="Times New Roman" pitchFamily="18" charset="0"/>
              </a:rPr>
              <a:t>      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(Двуглавый орёл, всадник, убивающий дракона)</a:t>
            </a:r>
          </a:p>
          <a:p>
            <a:pPr marL="342900" indent="-342900">
              <a:defRPr/>
            </a:pPr>
            <a:r>
              <a:rPr lang="ru-RU" sz="2800" b="1" dirty="0">
                <a:latin typeface="Times New Roman" pitchFamily="18" charset="0"/>
              </a:rPr>
              <a:t>    7. Что держит в лапах орёл? </a:t>
            </a:r>
          </a:p>
          <a:p>
            <a:pPr marL="342900" indent="-342900"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     (Скипетр и держава)</a:t>
            </a:r>
          </a:p>
          <a:p>
            <a:pPr marL="342900" indent="-342900">
              <a:defRPr/>
            </a:pPr>
            <a:r>
              <a:rPr lang="ru-RU" sz="2800" b="1" dirty="0">
                <a:latin typeface="Times New Roman" pitchFamily="18" charset="0"/>
              </a:rPr>
              <a:t>    8. Что такое скипетр и держава? </a:t>
            </a:r>
          </a:p>
          <a:p>
            <a:pPr marL="342900" indent="-342900">
              <a:defRPr/>
            </a:pPr>
            <a:r>
              <a:rPr lang="ru-RU" sz="2800" i="1" dirty="0">
                <a:latin typeface="Times New Roman" pitchFamily="18" charset="0"/>
              </a:rPr>
              <a:t>       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(Знаки царской власти, они символизируют единство России)</a:t>
            </a:r>
          </a:p>
          <a:p>
            <a:pPr marL="342900" indent="-342900">
              <a:defRPr/>
            </a:pPr>
            <a:r>
              <a:rPr lang="ru-RU" sz="2800" b="1" dirty="0">
                <a:latin typeface="Times New Roman" pitchFamily="18" charset="0"/>
              </a:rPr>
              <a:t>    9. Какой святой изображён внутри орла? </a:t>
            </a:r>
          </a:p>
          <a:p>
            <a:pPr marL="342900" indent="-342900">
              <a:defRPr/>
            </a:pPr>
            <a:r>
              <a:rPr lang="ru-RU" sz="2800" i="1" dirty="0">
                <a:latin typeface="Times New Roman" pitchFamily="18" charset="0"/>
              </a:rPr>
              <a:t>      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(Георгий Победоносец)</a:t>
            </a:r>
          </a:p>
          <a:p>
            <a:pPr marL="342900" indent="-342900">
              <a:defRPr/>
            </a:pPr>
            <a:r>
              <a:rPr lang="ru-RU" sz="2800" b="1" dirty="0">
                <a:latin typeface="Times New Roman" pitchFamily="18" charset="0"/>
              </a:rPr>
              <a:t>   10. Что символизирует Георгий Победоносец?</a:t>
            </a:r>
          </a:p>
          <a:p>
            <a:pPr marL="342900" indent="-342900">
              <a:defRPr/>
            </a:pPr>
            <a:r>
              <a:rPr lang="ru-RU" sz="2800" b="1" dirty="0">
                <a:latin typeface="Times New Roman" pitchFamily="18" charset="0"/>
              </a:rPr>
              <a:t>      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(Справедливость, победу добра над злом)</a:t>
            </a:r>
          </a:p>
          <a:p>
            <a:pPr marL="342900" indent="-342900">
              <a:defRPr/>
            </a:pPr>
            <a:r>
              <a:rPr lang="ru-RU" sz="2800" b="1" dirty="0">
                <a:latin typeface="Times New Roman" pitchFamily="18" charset="0"/>
              </a:rPr>
              <a:t>   11. Что олицетворяют герб и флаг России?</a:t>
            </a:r>
          </a:p>
          <a:p>
            <a:pPr marL="342900" indent="-342900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     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(Доброту, справедливость, честь, отвагу, мир, красоту)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3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3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3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3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3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3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0" y="549275"/>
            <a:ext cx="91440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sz="2800" b="1" dirty="0">
                <a:latin typeface="Times New Roman" pitchFamily="18" charset="0"/>
              </a:rPr>
              <a:t>    12.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Создатель российского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триколора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(Петр I)</a:t>
            </a:r>
          </a:p>
          <a:p>
            <a:pPr marL="342900" indent="-342900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13. Символы союза рабочих и крестьян, размещенные на флаге Советского Союза.</a:t>
            </a:r>
          </a:p>
          <a:p>
            <a:pPr marL="342900" indent="-342900"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(Серп и молот)</a:t>
            </a:r>
          </a:p>
          <a:p>
            <a:pPr marL="342900" indent="-342900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14. Белый флаг с голубым перекрестием. </a:t>
            </a:r>
          </a:p>
          <a:p>
            <a:pPr marL="342900" indent="-342900"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(Андреевский флаг)</a:t>
            </a:r>
          </a:p>
          <a:p>
            <a:pPr marL="342900" indent="-342900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15. Флаг с черной, желтой и белой полосами</a:t>
            </a:r>
          </a:p>
          <a:p>
            <a:pPr marL="342900" indent="-342900"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(Символ монархизма)</a:t>
            </a:r>
          </a:p>
          <a:p>
            <a:pPr marL="342900" indent="-342900">
              <a:tabLst>
                <a:tab pos="228600" algn="l"/>
              </a:tabLs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16. </a:t>
            </a:r>
            <a:r>
              <a:rPr lang="ru-RU" sz="2800" b="1" dirty="0">
                <a:latin typeface="Times New Roman" pitchFamily="18" charset="0"/>
              </a:rPr>
              <a:t>.</a:t>
            </a:r>
            <a:r>
              <a:rPr lang="ru-RU" sz="2800" dirty="0"/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Золотой шар, имеющий вверху крест или корону, символ государственной власти.</a:t>
            </a:r>
            <a:r>
              <a:rPr lang="ru-RU" sz="2800" dirty="0"/>
              <a:t> </a:t>
            </a:r>
            <a:r>
              <a:rPr lang="ru-RU" sz="2800" b="1" dirty="0">
                <a:latin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</a:rPr>
              <a:t> </a:t>
            </a:r>
          </a:p>
          <a:p>
            <a:pPr marL="342900" indent="-342900">
              <a:tabLst>
                <a:tab pos="228600" algn="l"/>
              </a:tabLst>
              <a:defRPr/>
            </a:pPr>
            <a:r>
              <a:rPr lang="ru-RU" sz="2800" i="1" dirty="0">
                <a:latin typeface="Times New Roman" pitchFamily="18" charset="0"/>
              </a:rPr>
              <a:t>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(Держава)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3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3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3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3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3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3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FF00"/>
                </a:solidFill>
                <a:effectLst/>
              </a:rPr>
              <a:t>Народы России</a:t>
            </a:r>
          </a:p>
        </p:txBody>
      </p:sp>
      <p:pic>
        <p:nvPicPr>
          <p:cNvPr id="19459" name="Picture 3" descr="башки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28625"/>
            <a:ext cx="16160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00063" y="2500313"/>
            <a:ext cx="1368425" cy="217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Башкиры</a:t>
            </a:r>
          </a:p>
        </p:txBody>
      </p:sp>
      <p:pic>
        <p:nvPicPr>
          <p:cNvPr id="19461" name="Picture 5" descr="ко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196975"/>
            <a:ext cx="15509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935288" y="3014663"/>
            <a:ext cx="1368425" cy="217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Коми</a:t>
            </a:r>
          </a:p>
        </p:txBody>
      </p:sp>
      <p:pic>
        <p:nvPicPr>
          <p:cNvPr id="19463" name="Picture 7" descr="русск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96975"/>
            <a:ext cx="16160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5148263" y="2997200"/>
            <a:ext cx="1368425" cy="217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Русские</a:t>
            </a:r>
          </a:p>
        </p:txBody>
      </p:sp>
      <p:pic>
        <p:nvPicPr>
          <p:cNvPr id="19465" name="Picture 9" descr="удмурт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28625"/>
            <a:ext cx="168116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7380288" y="2708275"/>
            <a:ext cx="1368425" cy="217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Удмурты</a:t>
            </a:r>
          </a:p>
        </p:txBody>
      </p:sp>
      <p:pic>
        <p:nvPicPr>
          <p:cNvPr id="19467" name="Picture 11" descr="чуваш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3803650"/>
            <a:ext cx="161925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325438" y="5949950"/>
            <a:ext cx="1368425" cy="217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Чуваши</a:t>
            </a:r>
          </a:p>
        </p:txBody>
      </p:sp>
      <p:pic>
        <p:nvPicPr>
          <p:cNvPr id="19469" name="Picture 13" descr="якут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005263"/>
            <a:ext cx="1584325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7524750" y="6021388"/>
            <a:ext cx="1368425" cy="217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Якуты</a:t>
            </a:r>
          </a:p>
        </p:txBody>
      </p:sp>
      <p:pic>
        <p:nvPicPr>
          <p:cNvPr id="19471" name="Picture 15" descr="украинц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554538"/>
            <a:ext cx="1584325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2087563" y="6526213"/>
            <a:ext cx="1368425" cy="217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Украинцы</a:t>
            </a:r>
          </a:p>
        </p:txBody>
      </p:sp>
      <p:pic>
        <p:nvPicPr>
          <p:cNvPr id="19473" name="Picture 17" descr="чукч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581525"/>
            <a:ext cx="1627188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5724525" y="6381750"/>
            <a:ext cx="1368425" cy="217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Чукчи</a:t>
            </a:r>
          </a:p>
        </p:txBody>
      </p:sp>
      <p:pic>
        <p:nvPicPr>
          <p:cNvPr id="19475" name="Picture 19" descr="эвенк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508500"/>
            <a:ext cx="16430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3924300" y="6308725"/>
            <a:ext cx="1368425" cy="217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Эвенки</a:t>
            </a:r>
          </a:p>
        </p:txBody>
      </p:sp>
      <p:sp>
        <p:nvSpPr>
          <p:cNvPr id="19477" name="WordArt 21"/>
          <p:cNvSpPr>
            <a:spLocks noChangeArrowheads="1" noChangeShapeType="1" noTextEdit="1"/>
          </p:cNvSpPr>
          <p:nvPr/>
        </p:nvSpPr>
        <p:spPr bwMode="auto">
          <a:xfrm>
            <a:off x="1763713" y="3284538"/>
            <a:ext cx="56673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Наш общий язык - русский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0"/>
            <a:ext cx="8229600" cy="1139825"/>
          </a:xfrm>
        </p:spPr>
        <p:txBody>
          <a:bodyPr/>
          <a:lstStyle/>
          <a:p>
            <a:r>
              <a:rPr lang="ru-RU" b="1" i="1" smtClean="0">
                <a:solidFill>
                  <a:srgbClr val="FFFF00"/>
                </a:solidFill>
                <a:effectLst/>
                <a:latin typeface="Arial" charset="0"/>
              </a:rPr>
              <a:t>Найдите флаг России</a:t>
            </a:r>
          </a:p>
        </p:txBody>
      </p:sp>
      <p:pic>
        <p:nvPicPr>
          <p:cNvPr id="43010" name="Picture 2" descr="C:\Users\Администратор\Pictures\300px-Flag_of_Russ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85875"/>
            <a:ext cx="321468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 descr="C:\Users\Администратор\Pictures\bolgari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285875"/>
            <a:ext cx="3143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C:\Users\Администратор\Pictures\netherlands fla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214813"/>
            <a:ext cx="314325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C:\Users\Администратор\Pictures\франция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214813"/>
            <a:ext cx="31019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14438" y="3571875"/>
            <a:ext cx="314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/>
              <a:t>Россия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00750" y="3571875"/>
            <a:ext cx="2000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/>
              <a:t>Болгария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71625" y="628650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/>
              <a:t>Нидерланды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43625" y="6286500"/>
            <a:ext cx="2214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/>
              <a:t>Франция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4" name="Picture 14" descr="Рабочая программа литературное чтение 4 класс климан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2952750" cy="29527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-214313"/>
            <a:ext cx="8229600" cy="1371601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FF00"/>
                </a:solidFill>
                <a:effectLst/>
                <a:latin typeface="Arno Pro" pitchFamily="18" charset="0"/>
                <a:ea typeface="Arial Unicode MS" pitchFamily="34" charset="-128"/>
                <a:cs typeface="Arial Unicode MS" pitchFamily="34" charset="-128"/>
              </a:rPr>
              <a:t>Символы государства</a:t>
            </a:r>
          </a:p>
        </p:txBody>
      </p:sp>
      <p:sp>
        <p:nvSpPr>
          <p:cNvPr id="20484" name="WordArt 6"/>
          <p:cNvSpPr>
            <a:spLocks noChangeArrowheads="1" noChangeShapeType="1" noTextEdit="1"/>
          </p:cNvSpPr>
          <p:nvPr/>
        </p:nvSpPr>
        <p:spPr bwMode="auto">
          <a:xfrm>
            <a:off x="971550" y="4076700"/>
            <a:ext cx="12096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ФЛАГ</a:t>
            </a:r>
          </a:p>
        </p:txBody>
      </p:sp>
      <p:sp>
        <p:nvSpPr>
          <p:cNvPr id="20485" name="WordArt 7"/>
          <p:cNvSpPr>
            <a:spLocks noChangeArrowheads="1" noChangeShapeType="1" noTextEdit="1"/>
          </p:cNvSpPr>
          <p:nvPr/>
        </p:nvSpPr>
        <p:spPr bwMode="auto">
          <a:xfrm>
            <a:off x="3571875" y="1357313"/>
            <a:ext cx="1285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ГИМН</a:t>
            </a:r>
          </a:p>
        </p:txBody>
      </p:sp>
      <p:sp>
        <p:nvSpPr>
          <p:cNvPr id="20486" name="WordArt 8"/>
          <p:cNvSpPr>
            <a:spLocks noChangeArrowheads="1" noChangeShapeType="1" noTextEdit="1"/>
          </p:cNvSpPr>
          <p:nvPr/>
        </p:nvSpPr>
        <p:spPr bwMode="auto">
          <a:xfrm>
            <a:off x="7286625" y="5143500"/>
            <a:ext cx="11620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ГЕРБ</a:t>
            </a:r>
          </a:p>
        </p:txBody>
      </p:sp>
      <p:pic>
        <p:nvPicPr>
          <p:cNvPr id="25610" name="Picture 10" descr="http://lib2.podelise.ru/tw_files2/urls_154/23/d-22766/22766_html_4754e9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500174"/>
            <a:ext cx="3286108" cy="32861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2000250" y="2000250"/>
            <a:ext cx="4022725" cy="4651375"/>
          </a:xfrm>
          <a:prstGeom prst="verticalScroll">
            <a:avLst>
              <a:gd name="adj" fmla="val 8852"/>
            </a:avLst>
          </a:prstGeom>
          <a:solidFill>
            <a:schemeClr val="tx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ru-RU" sz="1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ru-RU" sz="1100" b="1" dirty="0">
                <a:solidFill>
                  <a:schemeClr val="accent2"/>
                </a:solidFill>
              </a:rPr>
              <a:t>Россия – священная наша держава,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accent2"/>
                </a:solidFill>
              </a:rPr>
              <a:t>Россия – любимая наша страна.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accent2"/>
                </a:solidFill>
              </a:rPr>
              <a:t>Могучая воля, великая слава –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accent2"/>
                </a:solidFill>
              </a:rPr>
              <a:t>Твоё достоянье на все времена!</a:t>
            </a:r>
          </a:p>
          <a:p>
            <a:pPr algn="ctr">
              <a:defRPr/>
            </a:pPr>
            <a:endParaRPr lang="ru-RU" sz="1100" b="1" dirty="0">
              <a:solidFill>
                <a:schemeClr val="accent2"/>
              </a:solidFill>
            </a:endParaRPr>
          </a:p>
          <a:p>
            <a:pPr lvl="1" algn="ctr">
              <a:defRPr/>
            </a:pPr>
            <a:r>
              <a:rPr lang="ru-RU" sz="1100" b="1" i="1" dirty="0">
                <a:solidFill>
                  <a:schemeClr val="accent2"/>
                </a:solidFill>
              </a:rPr>
              <a:t>Припев:</a:t>
            </a:r>
          </a:p>
          <a:p>
            <a:pPr lvl="1" algn="ctr">
              <a:defRPr/>
            </a:pPr>
            <a:r>
              <a:rPr lang="ru-RU" sz="1100" b="1" dirty="0">
                <a:solidFill>
                  <a:schemeClr val="accent2"/>
                </a:solidFill>
              </a:rPr>
              <a:t>Славься, Отечество наше свободное,</a:t>
            </a:r>
          </a:p>
          <a:p>
            <a:pPr lvl="1" algn="ctr">
              <a:defRPr/>
            </a:pPr>
            <a:r>
              <a:rPr lang="ru-RU" sz="1100" b="1" dirty="0">
                <a:solidFill>
                  <a:schemeClr val="accent2"/>
                </a:solidFill>
              </a:rPr>
              <a:t>Братских народов союз вековой,</a:t>
            </a:r>
          </a:p>
          <a:p>
            <a:pPr lvl="1" algn="ctr">
              <a:defRPr/>
            </a:pPr>
            <a:r>
              <a:rPr lang="ru-RU" sz="1100" b="1" dirty="0">
                <a:solidFill>
                  <a:schemeClr val="accent2"/>
                </a:solidFill>
              </a:rPr>
              <a:t>Предками данная мудрость народная!</a:t>
            </a:r>
          </a:p>
          <a:p>
            <a:pPr lvl="1" algn="ctr">
              <a:defRPr/>
            </a:pPr>
            <a:r>
              <a:rPr lang="ru-RU" sz="1100" b="1" dirty="0">
                <a:solidFill>
                  <a:schemeClr val="accent2"/>
                </a:solidFill>
              </a:rPr>
              <a:t>Славься, страна! Мы гордимся тобой!</a:t>
            </a:r>
          </a:p>
          <a:p>
            <a:pPr lvl="1" algn="ctr">
              <a:defRPr/>
            </a:pPr>
            <a:endParaRPr lang="ru-RU" sz="1100" b="1" dirty="0">
              <a:solidFill>
                <a:schemeClr val="accent2"/>
              </a:solidFill>
            </a:endParaRPr>
          </a:p>
          <a:p>
            <a:pPr algn="ctr">
              <a:defRPr/>
            </a:pPr>
            <a:r>
              <a:rPr lang="ru-RU" sz="1100" b="1" dirty="0">
                <a:solidFill>
                  <a:schemeClr val="accent2"/>
                </a:solidFill>
              </a:rPr>
              <a:t>От южных морей до полярного края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accent2"/>
                </a:solidFill>
              </a:rPr>
              <a:t>Раскинулись наши леса и поля.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accent2"/>
                </a:solidFill>
              </a:rPr>
              <a:t>Одна ты на свете! Одна ты такая –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accent2"/>
                </a:solidFill>
              </a:rPr>
              <a:t>Хранимая Богом родная земля.</a:t>
            </a:r>
          </a:p>
          <a:p>
            <a:pPr lvl="1" algn="ctr">
              <a:defRPr/>
            </a:pPr>
            <a:endParaRPr lang="ru-RU" sz="1100" b="1" i="1" dirty="0">
              <a:solidFill>
                <a:schemeClr val="accent2"/>
              </a:solidFill>
            </a:endParaRPr>
          </a:p>
          <a:p>
            <a:pPr lvl="1" algn="ctr">
              <a:defRPr/>
            </a:pPr>
            <a:r>
              <a:rPr lang="ru-RU" sz="1100" b="1" i="1" dirty="0">
                <a:solidFill>
                  <a:schemeClr val="accent2"/>
                </a:solidFill>
              </a:rPr>
              <a:t>Припев.</a:t>
            </a:r>
          </a:p>
          <a:p>
            <a:pPr lvl="1" algn="ctr">
              <a:defRPr/>
            </a:pPr>
            <a:endParaRPr lang="ru-RU" sz="1100" b="1" i="1" dirty="0">
              <a:solidFill>
                <a:schemeClr val="accent2"/>
              </a:solidFill>
            </a:endParaRPr>
          </a:p>
          <a:p>
            <a:pPr algn="ctr">
              <a:defRPr/>
            </a:pPr>
            <a:r>
              <a:rPr lang="ru-RU" sz="1100" b="1" dirty="0">
                <a:solidFill>
                  <a:schemeClr val="accent2"/>
                </a:solidFill>
              </a:rPr>
              <a:t>Широкий простор для мечты и для жизни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accent2"/>
                </a:solidFill>
              </a:rPr>
              <a:t>Грядущие нам открывают года.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accent2"/>
                </a:solidFill>
              </a:rPr>
              <a:t>Нам силу даёт наша верность Отчизне.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accent2"/>
                </a:solidFill>
              </a:rPr>
              <a:t>Так было, так есть и так будет всегда!</a:t>
            </a:r>
          </a:p>
          <a:p>
            <a:pPr lvl="1" algn="ctr">
              <a:defRPr/>
            </a:pPr>
            <a:endParaRPr lang="ru-RU" sz="1100" b="1" i="1" dirty="0">
              <a:solidFill>
                <a:schemeClr val="accent2"/>
              </a:solidFill>
            </a:endParaRPr>
          </a:p>
          <a:p>
            <a:pPr lvl="1" algn="ctr">
              <a:defRPr/>
            </a:pPr>
            <a:r>
              <a:rPr lang="ru-RU" sz="1100" b="1" i="1" dirty="0">
                <a:solidFill>
                  <a:schemeClr val="accent2"/>
                </a:solidFill>
              </a:rPr>
              <a:t>Припев.</a:t>
            </a:r>
          </a:p>
          <a:p>
            <a:pPr algn="ctr">
              <a:defRPr/>
            </a:pPr>
            <a:endParaRPr lang="ru-RU" sz="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Russie анимаци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415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2928926" y="117693"/>
            <a:ext cx="592935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ru-RU" sz="2400" b="1" dirty="0" err="1">
                <a:solidFill>
                  <a:srgbClr val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Триколор</a:t>
            </a:r>
            <a:r>
              <a:rPr lang="ru-RU" sz="2400" b="1" dirty="0">
                <a:solidFill>
                  <a:srgbClr val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 нам свят и дорог!</a:t>
            </a:r>
            <a:endParaRPr lang="ru-RU" sz="2400" b="1" dirty="0">
              <a:effectLst>
                <a:glow rad="101600">
                  <a:schemeClr val="tx2">
                    <a:alpha val="60000"/>
                  </a:schemeClr>
                </a:glow>
              </a:effectLst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Бог наш Троицу, известно,</a:t>
            </a:r>
            <a:endParaRPr lang="ru-RU" sz="2400" b="1" dirty="0">
              <a:effectLst>
                <a:glow rad="101600">
                  <a:schemeClr val="tx2">
                    <a:alpha val="60000"/>
                  </a:schemeClr>
                </a:glow>
              </a:effectLst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Очень любит и любил!</a:t>
            </a:r>
            <a:endParaRPr lang="ru-RU" sz="2400" b="1" dirty="0">
              <a:effectLst>
                <a:glow rad="101600">
                  <a:schemeClr val="tx2">
                    <a:alpha val="60000"/>
                  </a:schemeClr>
                </a:glow>
              </a:effectLst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И никто из нас об этом</a:t>
            </a:r>
            <a:endParaRPr lang="ru-RU" sz="2400" b="1" dirty="0">
              <a:effectLst>
                <a:glow rad="101600">
                  <a:schemeClr val="tx2">
                    <a:alpha val="60000"/>
                  </a:schemeClr>
                </a:glow>
              </a:effectLst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Не забудет, не забыл.</a:t>
            </a:r>
            <a:endParaRPr lang="ru-RU" sz="2400" b="1" dirty="0">
              <a:effectLst>
                <a:glow rad="101600">
                  <a:schemeClr val="tx2">
                    <a:alpha val="60000"/>
                  </a:schemeClr>
                </a:glow>
              </a:effectLst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Вот и флаг наш — он трехцветный,</a:t>
            </a:r>
            <a:endParaRPr lang="ru-RU" sz="2400" b="1" dirty="0">
              <a:effectLst>
                <a:glow rad="101600">
                  <a:schemeClr val="tx2">
                    <a:alpha val="60000"/>
                  </a:schemeClr>
                </a:glow>
              </a:effectLst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Достославный, Отчий флаг.</a:t>
            </a:r>
            <a:endParaRPr lang="ru-RU" sz="2400" b="1" dirty="0">
              <a:effectLst>
                <a:glow rad="101600">
                  <a:schemeClr val="tx2">
                    <a:alpha val="60000"/>
                  </a:schemeClr>
                </a:glow>
              </a:effectLst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И для многих стран на свете</a:t>
            </a:r>
            <a:endParaRPr lang="ru-RU" sz="2400" b="1" dirty="0">
              <a:effectLst>
                <a:glow rad="101600">
                  <a:schemeClr val="tx2">
                    <a:alpha val="60000"/>
                  </a:schemeClr>
                </a:glow>
              </a:effectLst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Он — спасительный маяк!</a:t>
            </a:r>
            <a:endParaRPr lang="ru-RU" sz="2400" b="1" dirty="0">
              <a:effectLst>
                <a:glow rad="101600">
                  <a:schemeClr val="tx2">
                    <a:alpha val="60000"/>
                  </a:schemeClr>
                </a:glow>
              </a:effectLst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Под родным под ним всегда мы</a:t>
            </a:r>
            <a:endParaRPr lang="ru-RU" sz="2400" b="1" dirty="0">
              <a:effectLst>
                <a:glow rad="101600">
                  <a:schemeClr val="tx2">
                    <a:alpha val="60000"/>
                  </a:schemeClr>
                </a:glow>
              </a:effectLst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И с проблемами на «ты».</a:t>
            </a:r>
            <a:endParaRPr lang="ru-RU" sz="2400" b="1" dirty="0">
              <a:effectLst>
                <a:glow rad="101600">
                  <a:schemeClr val="tx2">
                    <a:alpha val="60000"/>
                  </a:schemeClr>
                </a:glow>
              </a:effectLst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Мы любимую Россию</a:t>
            </a:r>
            <a:endParaRPr lang="ru-RU" sz="2400" b="1" dirty="0">
              <a:effectLst>
                <a:glow rad="101600">
                  <a:schemeClr val="tx2">
                    <a:alpha val="60000"/>
                  </a:schemeClr>
                </a:glow>
              </a:effectLst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Превратим в страну Мечты!</a:t>
            </a:r>
            <a:endParaRPr lang="ru-RU" sz="2400" b="1" dirty="0">
              <a:effectLst>
                <a:glow rad="101600">
                  <a:schemeClr val="tx2">
                    <a:alpha val="60000"/>
                  </a:schemeClr>
                </a:glow>
              </a:effectLst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ru-RU" sz="2400" b="1" dirty="0" err="1">
                <a:solidFill>
                  <a:srgbClr val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Триколор</a:t>
            </a:r>
            <a:r>
              <a:rPr lang="ru-RU" sz="2400" b="1" dirty="0">
                <a:solidFill>
                  <a:srgbClr val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 нам свят и дорог,</a:t>
            </a:r>
            <a:endParaRPr lang="ru-RU" sz="2400" b="1" dirty="0">
              <a:effectLst>
                <a:glow rad="101600">
                  <a:schemeClr val="tx2">
                    <a:alpha val="60000"/>
                  </a:schemeClr>
                </a:glow>
              </a:effectLst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И верна к нему любовь!</a:t>
            </a:r>
            <a:endParaRPr lang="ru-RU" sz="2400" b="1" dirty="0">
              <a:effectLst>
                <a:glow rad="101600">
                  <a:schemeClr val="tx2">
                    <a:alpha val="60000"/>
                  </a:schemeClr>
                </a:glow>
              </a:effectLst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А врагов </a:t>
            </a:r>
            <a:r>
              <a:rPr lang="ru-RU" sz="2400" b="1" dirty="0" err="1">
                <a:solidFill>
                  <a:srgbClr val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оттриколорим</a:t>
            </a:r>
            <a:endParaRPr lang="ru-RU" sz="2400" b="1" dirty="0">
              <a:effectLst>
                <a:glow rad="101600">
                  <a:schemeClr val="tx2">
                    <a:alpha val="60000"/>
                  </a:schemeClr>
                </a:glow>
              </a:effectLst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Так, что не воспрянут вновь!</a:t>
            </a:r>
            <a:endParaRPr lang="ru-RU" sz="2400" b="1" dirty="0">
              <a:effectLst>
                <a:glow rad="101600">
                  <a:schemeClr val="tx2">
                    <a:alpha val="60000"/>
                  </a:schemeClr>
                </a:glow>
              </a:effectLst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ru-RU" sz="2400" b="1" i="1" dirty="0">
                <a:solidFill>
                  <a:srgbClr val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Автор: Г.Ф. </a:t>
            </a:r>
            <a:r>
              <a:rPr lang="ru-RU" sz="2400" b="1" i="1" dirty="0" err="1">
                <a:solidFill>
                  <a:srgbClr val="000000"/>
                </a:solidFill>
                <a:effectLst>
                  <a:glow rad="101600">
                    <a:schemeClr val="tx2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Брыляков</a:t>
            </a:r>
            <a:endParaRPr lang="ru-RU" sz="2400" b="1" dirty="0">
              <a:effectLst>
                <a:glow rad="101600">
                  <a:schemeClr val="tx2">
                    <a:alpha val="60000"/>
                  </a:schemeClr>
                </a:glo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Ульяновск - Новости регион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3286125" y="5429250"/>
            <a:ext cx="571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b="1" i="1">
                <a:solidFill>
                  <a:schemeClr val="bg1"/>
                </a:solidFill>
              </a:rPr>
              <a:t>                          </a:t>
            </a:r>
            <a:r>
              <a:rPr lang="ru-RU" b="1" i="1">
                <a:solidFill>
                  <a:srgbClr val="002060"/>
                </a:solidFill>
              </a:rPr>
              <a:t>Белый- благородство,</a:t>
            </a:r>
          </a:p>
          <a:p>
            <a:pPr algn="r" eaLnBrk="1" hangingPunct="1"/>
            <a:r>
              <a:rPr lang="ru-RU" b="1" i="1">
                <a:solidFill>
                  <a:srgbClr val="002060"/>
                </a:solidFill>
              </a:rPr>
              <a:t>                                       синий – честность,</a:t>
            </a:r>
          </a:p>
          <a:p>
            <a:pPr algn="r" eaLnBrk="1" hangingPunct="1"/>
            <a:r>
              <a:rPr lang="ru-RU" b="1" i="1">
                <a:solidFill>
                  <a:srgbClr val="002060"/>
                </a:solidFill>
              </a:rPr>
              <a:t>               красный – смелость и великодушие,</a:t>
            </a:r>
          </a:p>
          <a:p>
            <a:pPr algn="r" eaLnBrk="1" hangingPunct="1"/>
            <a:r>
              <a:rPr lang="ru-RU" b="1" i="1">
                <a:solidFill>
                  <a:srgbClr val="002060"/>
                </a:solidFill>
              </a:rPr>
              <a:t>                      присущие русским людям!</a:t>
            </a:r>
          </a:p>
        </p:txBody>
      </p:sp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4165600" y="428625"/>
            <a:ext cx="1952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C00000"/>
                </a:solidFill>
                <a:latin typeface="Arno Pro" pitchFamily="18" charset="0"/>
              </a:rPr>
              <a:t>ФЛАГ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8" descr="800px-Flag_of_Australia_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5500688"/>
            <a:ext cx="2714625" cy="1357312"/>
          </a:xfrm>
        </p:spPr>
      </p:pic>
      <p:pic>
        <p:nvPicPr>
          <p:cNvPr id="5" name="Рисунок 22" descr="800px-Flag_of_New_Zealand_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429250"/>
            <a:ext cx="2857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0"/>
            <a:ext cx="749776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Интересные флаги мира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70388" y="1273175"/>
            <a:ext cx="1636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Corbel" pitchFamily="34" charset="0"/>
              </a:rPr>
              <a:t>Австралия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43125" y="2916238"/>
            <a:ext cx="228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Corbel" pitchFamily="34" charset="0"/>
              </a:rPr>
              <a:t>Острова Кука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00313" y="2068513"/>
            <a:ext cx="2714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Corbel" pitchFamily="34" charset="0"/>
              </a:rPr>
              <a:t>Новая Зеландия</a:t>
            </a:r>
          </a:p>
          <a:p>
            <a:pPr eaLnBrk="1" hangingPunct="1"/>
            <a:endParaRPr lang="ru-RU" b="1">
              <a:latin typeface="Corbe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87600" y="3773488"/>
            <a:ext cx="113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Corbel" pitchFamily="34" charset="0"/>
              </a:rPr>
              <a:t>Тувалу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77975" y="4702175"/>
            <a:ext cx="1166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Corbel" pitchFamily="34" charset="0"/>
              </a:rPr>
              <a:t>Фиджи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44938" y="6072188"/>
            <a:ext cx="2486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latin typeface="Corbel" pitchFamily="34" charset="0"/>
              </a:rPr>
              <a:t>Великобритания</a:t>
            </a:r>
          </a:p>
        </p:txBody>
      </p:sp>
      <p:pic>
        <p:nvPicPr>
          <p:cNvPr id="6" name="Рисунок 21" descr="600px-Flag_of_the_Cook_Islands_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461000"/>
            <a:ext cx="278606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3" descr="800px-Flag_of_Tuvalu_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321300"/>
            <a:ext cx="307181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4" descr="800px-Flag_of_Fiji_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465763"/>
            <a:ext cx="2786063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7" descr="800px-Flag_of_the_United_Kingdom_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357813"/>
            <a:ext cx="2714625" cy="1500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5415 -0.6530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66" y="-3266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43108 -0.5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45" y="-2625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092 L 0.33889 -0.4085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2" y="-2048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0.27569 -0.2731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136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19115 -0.146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-731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2037 C -0.03646 -0.02547 -0.075 -0.0713 -0.08959 -0.1257 C -0.10417 -0.1801 -0.09687 -0.25695 -0.08594 -0.30648 C -0.075 -0.35602 -0.04532 -0.38912 -0.02414 -0.42246 C -0.00295 -0.45579 0.01233 -0.47801 0.04132 -0.50648 C 0.07032 -0.53496 0.11216 -0.57338 0.14966 -0.59375 C 0.18716 -0.61412 0.22205 -0.62824 0.26615 -0.62871 C 0.3106 -0.62917 0.36962 -0.64792 0.41494 -0.59699 C 0.46007 -0.54607 0.53126 -0.40695 0.53646 -0.32315 C 0.54167 -0.23936 0.49862 -0.14098 0.44601 -0.09468 C 0.39341 -0.04838 0.27778 -0.03334 0.22101 -0.04537 C 0.16424 -0.05741 0.12605 -0.12686 0.10556 -0.1676 C 0.08507 -0.20834 0.08751 -0.25695 0.09844 -0.28982 C 0.10938 -0.32269 0.14219 -0.34723 0.17101 -0.36436 C 0.19983 -0.38148 0.25018 -0.38635 0.27101 -0.39213 " pathEditMode="relative" rAng="0" ptsTypes="aaaaaaaaaaaaaaa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-3342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320000" y="32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0"/>
            <a:ext cx="749776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  <a:t>Интересные флаги мира</a:t>
            </a:r>
            <a:endParaRPr lang="ru-RU" b="1" i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Рисунок 26" descr="490px-Flag_of_Nepal_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1357313"/>
            <a:ext cx="2714625" cy="233838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00313" y="1500188"/>
            <a:ext cx="2714625" cy="100012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Флаг Непала</a:t>
            </a:r>
          </a:p>
        </p:txBody>
      </p:sp>
      <p:pic>
        <p:nvPicPr>
          <p:cNvPr id="6" name="Рисунок 27" descr="800px-Flag_of_Bhutan_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500188"/>
            <a:ext cx="31146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6357938" y="3857625"/>
            <a:ext cx="2176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800" b="1">
                <a:latin typeface="Corbel" pitchFamily="34" charset="0"/>
              </a:rPr>
              <a:t>Флаг Бутана</a:t>
            </a:r>
          </a:p>
        </p:txBody>
      </p:sp>
      <p:pic>
        <p:nvPicPr>
          <p:cNvPr id="1026" name="Рисунок 28" descr="600px-Flag_of_the_Vatican_City_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929063"/>
            <a:ext cx="2643188" cy="26431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4714875" y="5286375"/>
            <a:ext cx="255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800" b="1">
                <a:latin typeface="Corbel" pitchFamily="34" charset="0"/>
              </a:rPr>
              <a:t>Флаг Ватикана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816</TotalTime>
  <Words>2471</Words>
  <Application>Microsoft Office PowerPoint</Application>
  <PresentationFormat>Экран (4:3)</PresentationFormat>
  <Paragraphs>254</Paragraphs>
  <Slides>40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3" baseType="lpstr">
      <vt:lpstr>Tahoma</vt:lpstr>
      <vt:lpstr>Arial</vt:lpstr>
      <vt:lpstr>Wingdings</vt:lpstr>
      <vt:lpstr>Calibri</vt:lpstr>
      <vt:lpstr>Arno Pro</vt:lpstr>
      <vt:lpstr>Arial Unicode MS</vt:lpstr>
      <vt:lpstr>Corbel</vt:lpstr>
      <vt:lpstr>Times New Roman</vt:lpstr>
      <vt:lpstr>Monotype Corsiva</vt:lpstr>
      <vt:lpstr>Arial Black</vt:lpstr>
      <vt:lpstr>Wingdings 2</vt:lpstr>
      <vt:lpstr>Verdana</vt:lpstr>
      <vt:lpstr>Занавес</vt:lpstr>
      <vt:lpstr>Презентация PowerPoint</vt:lpstr>
      <vt:lpstr>Презентация PowerPoint</vt:lpstr>
      <vt:lpstr>Наша Родина - Россия</vt:lpstr>
      <vt:lpstr>Народы России</vt:lpstr>
      <vt:lpstr>Символы государства</vt:lpstr>
      <vt:lpstr>Презентация PowerPoint</vt:lpstr>
      <vt:lpstr>Презентация PowerPoint</vt:lpstr>
      <vt:lpstr>Интересные флаги мира</vt:lpstr>
      <vt:lpstr>Интересные флаги мира</vt:lpstr>
      <vt:lpstr>История герба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Герб России </vt:lpstr>
      <vt:lpstr>Святой Георгий Победоносец</vt:lpstr>
      <vt:lpstr>История гимна России</vt:lpstr>
      <vt:lpstr>История гимна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Найдите флаг России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РОССИИ</dc:title>
  <dc:creator>User</dc:creator>
  <cp:lastModifiedBy>1</cp:lastModifiedBy>
  <cp:revision>108</cp:revision>
  <dcterms:created xsi:type="dcterms:W3CDTF">2008-03-09T23:51:58Z</dcterms:created>
  <dcterms:modified xsi:type="dcterms:W3CDTF">2023-01-29T15:16:04Z</dcterms:modified>
</cp:coreProperties>
</file>