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70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.bin"/><Relationship Id="rId2" Type="http://schemas.openxmlformats.org/officeDocument/2006/relationships/audio" Target="file:///E:\&#1053;&#1086;&#1074;&#1072;&#1103;%20&#1087;&#1072;&#1087;&#1082;&#1072;\&#1075;&#1080;&#1084;&#1085;.mp3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8" descr="File0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38" y="1357313"/>
            <a:ext cx="69119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11"/>
          <p:cNvSpPr txBox="1">
            <a:spLocks noChangeArrowheads="1"/>
          </p:cNvSpPr>
          <p:nvPr/>
        </p:nvSpPr>
        <p:spPr bwMode="auto">
          <a:xfrm>
            <a:off x="1547813" y="260350"/>
            <a:ext cx="7596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600" i="0">
                <a:solidFill>
                  <a:srgbClr val="000000"/>
                </a:solidFill>
              </a:rPr>
              <a:t>День защитника Отечества – день  воинской  славы  России</a:t>
            </a:r>
          </a:p>
        </p:txBody>
      </p:sp>
      <p:sp>
        <p:nvSpPr>
          <p:cNvPr id="1030" name="WordArt 13"/>
          <p:cNvSpPr>
            <a:spLocks noChangeArrowheads="1" noChangeShapeType="1" noTextEdit="1"/>
          </p:cNvSpPr>
          <p:nvPr/>
        </p:nvSpPr>
        <p:spPr bwMode="auto">
          <a:xfrm>
            <a:off x="179388" y="404813"/>
            <a:ext cx="12239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" name="гимн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6000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-214313" y="5643563"/>
          <a:ext cx="9644063" cy="1214437"/>
        </p:xfrm>
        <a:graphic>
          <a:graphicData uri="http://schemas.openxmlformats.org/presentationml/2006/ole">
            <p:oleObj spid="_x0000_s1026" r:id="rId6" imgW="7712640" imgH="2635920" progId="">
              <p:embed/>
            </p:oleObj>
          </a:graphicData>
        </a:graphic>
      </p:graphicFrame>
      <p:graphicFrame>
        <p:nvGraphicFramePr>
          <p:cNvPr id="1027" name="Object 17"/>
          <p:cNvGraphicFramePr>
            <a:graphicFrameLocks noChangeAspect="1"/>
          </p:cNvGraphicFramePr>
          <p:nvPr/>
        </p:nvGraphicFramePr>
        <p:xfrm>
          <a:off x="0" y="5418138"/>
          <a:ext cx="1476375" cy="1439862"/>
        </p:xfrm>
        <a:graphic>
          <a:graphicData uri="http://schemas.openxmlformats.org/presentationml/2006/ole">
            <p:oleObj spid="_x0000_s1027" name="CorelDRAW" r:id="rId7" imgW="5245920" imgH="5117760" progId="">
              <p:embed/>
            </p:oleObj>
          </a:graphicData>
        </a:graphic>
      </p:graphicFrame>
      <p:sp>
        <p:nvSpPr>
          <p:cNvPr id="103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/>
          <p:cNvSpPr>
            <a:spLocks noChangeArrowheads="1" noChangeShapeType="1" noTextEdit="1"/>
          </p:cNvSpPr>
          <p:nvPr/>
        </p:nvSpPr>
        <p:spPr bwMode="auto">
          <a:xfrm>
            <a:off x="2268538" y="188913"/>
            <a:ext cx="446405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23.02.1943г.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5759450" y="1484313"/>
            <a:ext cx="33845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0">
                <a:latin typeface="Times New Roman" pitchFamily="18" charset="0"/>
                <a:cs typeface="Times New Roman" pitchFamily="18" charset="0"/>
              </a:rPr>
              <a:t>Разгром немцев под Сталинградом. Взято в плен почти двести тысяч немцев и фельдмаршала Паулюса</a:t>
            </a:r>
            <a:r>
              <a:rPr lang="ru-RU" sz="2000" b="0" i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900113" y="4868863"/>
            <a:ext cx="7993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b="0" i="0">
              <a:latin typeface="Arial Black" pitchFamily="34" charset="0"/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0" y="5013325"/>
            <a:ext cx="91440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solidFill>
                  <a:srgbClr val="CC3300"/>
                </a:solidFill>
              </a:rPr>
              <a:t>Оборона Сталинграда - одно из самых невероятных в современной военной истории сражения по стойкости солдат перед лицом неизмеримо превосходящих сил противника, кровопролитию и понесённым жертвам.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CC3300"/>
                </a:solidFill>
              </a:rPr>
              <a:t>                  Г.В Вернадский, историк Русского зарубежья.</a:t>
            </a:r>
          </a:p>
        </p:txBody>
      </p:sp>
      <p:pic>
        <p:nvPicPr>
          <p:cNvPr id="18438" name="Picture 9" descr="File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52513"/>
            <a:ext cx="5400675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250825" y="14128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b="0" i="0">
              <a:latin typeface="Arial Black" pitchFamily="34" charset="0"/>
            </a:endParaRP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6011863" y="1196975"/>
            <a:ext cx="29876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0">
                <a:latin typeface="Times New Roman" pitchFamily="18" charset="0"/>
                <a:cs typeface="Times New Roman" pitchFamily="18" charset="0"/>
              </a:rPr>
              <a:t>К 26-й годовщине Красной армии 18 января 1944г. было разорвано огромное кольцо блокады г. Ленинграда. Которое 900 дней и 900 ночей сковывало город. Наши войска форсировали Днепр. Начинался третий и заключительный период Великой Отечественной</a:t>
            </a: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2484438" y="188913"/>
            <a:ext cx="4537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b="0" i="0">
              <a:latin typeface="Arial Black" pitchFamily="34" charset="0"/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323850" y="5300663"/>
            <a:ext cx="882015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solidFill>
                  <a:srgbClr val="CC3300"/>
                </a:solidFill>
              </a:rPr>
              <a:t>Солдаты могли удерживать фронт, голодая и замерзая, потому что знали: есть живые души в Ленинграде, мы не болото, мы Ленинград удерживали.  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CC3300"/>
                </a:solidFill>
              </a:rPr>
              <a:t>                                                       С.Наровгатов, советский поэт.</a:t>
            </a:r>
            <a:r>
              <a:rPr lang="ru-RU" b="0" i="0">
                <a:latin typeface="Arial Black" pitchFamily="34" charset="0"/>
              </a:rPr>
              <a:t>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9462" name="Picture 10" descr="с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85875"/>
            <a:ext cx="57499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WordArt 11"/>
          <p:cNvSpPr>
            <a:spLocks noChangeArrowheads="1" noChangeShapeType="1" noTextEdit="1"/>
          </p:cNvSpPr>
          <p:nvPr/>
        </p:nvSpPr>
        <p:spPr bwMode="auto">
          <a:xfrm>
            <a:off x="1476375" y="188913"/>
            <a:ext cx="6624638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23.02.1944.Г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0" y="5516563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0">
                <a:latin typeface="Times New Roman" pitchFamily="18" charset="0"/>
                <a:cs typeface="Times New Roman" pitchFamily="18" charset="0"/>
              </a:rPr>
              <a:t>Русский солдат всегда отличался особым упорством, твёрдостью характера. Они не теряли присутствия духа даже в труднейшей обстановке 1941г. Об их упорстве говорит история всех войн. Следует воспитывать в солдатах такую же твёрдость и упорство</a:t>
            </a:r>
            <a:r>
              <a:rPr lang="ru-RU" b="0" i="0">
                <a:latin typeface="Arial Black" pitchFamily="34" charset="0"/>
              </a:rPr>
              <a:t>.</a:t>
            </a:r>
          </a:p>
        </p:txBody>
      </p:sp>
      <p:pic>
        <p:nvPicPr>
          <p:cNvPr id="20483" name="Picture 7" descr="с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143000"/>
            <a:ext cx="3208337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WordArt 9"/>
          <p:cNvSpPr>
            <a:spLocks noChangeArrowheads="1" noChangeShapeType="1" noTextEdit="1"/>
          </p:cNvSpPr>
          <p:nvPr/>
        </p:nvSpPr>
        <p:spPr bwMode="auto">
          <a:xfrm>
            <a:off x="2051050" y="188913"/>
            <a:ext cx="49688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23.02.1945г.</a:t>
            </a:r>
          </a:p>
        </p:txBody>
      </p:sp>
      <p:pic>
        <p:nvPicPr>
          <p:cNvPr id="20485" name="Picture 10" descr="с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1143000"/>
            <a:ext cx="3030537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0" i="0">
                <a:solidFill>
                  <a:srgbClr val="CC3300"/>
                </a:solidFill>
                <a:latin typeface="Arial Black" pitchFamily="34" charset="0"/>
              </a:rPr>
              <a:t>Военнослужащий – патриот, с честью и достоинством несущий звание защитника Отечества.</a:t>
            </a: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0" y="5661025"/>
            <a:ext cx="89646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i="0">
                <a:latin typeface="Times New Roman" pitchFamily="18" charset="0"/>
                <a:cs typeface="Times New Roman" pitchFamily="18" charset="0"/>
              </a:rPr>
              <a:t>Особое место среди духовных качеств  Российских воинов занимает преданность и любовь к Родине и к своему народу – это высочайший патриотизм, который лежит в основе и венчает всякую современную военную систему.</a:t>
            </a:r>
          </a:p>
        </p:txBody>
      </p:sp>
      <p:pic>
        <p:nvPicPr>
          <p:cNvPr id="25604" name="Picture 7" descr="с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428750"/>
            <a:ext cx="5214938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9" descr="с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1928813"/>
            <a:ext cx="1714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179388" y="0"/>
            <a:ext cx="8713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0" i="0">
                <a:solidFill>
                  <a:srgbClr val="CC3300"/>
                </a:solidFill>
                <a:latin typeface="Arial Black" pitchFamily="34" charset="0"/>
              </a:rPr>
              <a:t>Защита Отечества – долг и обязанность каждого гражданина.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79388" y="5661025"/>
            <a:ext cx="896461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solidFill>
                  <a:srgbClr val="CC3300"/>
                </a:solidFill>
              </a:rPr>
              <a:t>Защита отечества – является долгом и обязанностью гражданина Российской Федерации.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CC3300"/>
                </a:solidFill>
              </a:rPr>
              <a:t>                                                                              ст. 59 Конституция РФ.</a:t>
            </a:r>
          </a:p>
        </p:txBody>
      </p:sp>
      <p:pic>
        <p:nvPicPr>
          <p:cNvPr id="26628" name="Picture 7" descr="с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857250"/>
            <a:ext cx="7215187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148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58" y="276204"/>
            <a:ext cx="8653522" cy="636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64396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23 февраля\x_4febde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643998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DSC0927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1543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ВОв\63126327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43997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620713"/>
            <a:ext cx="4357688" cy="56943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Изначально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23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февраля праздновался как день рождения Красной Армии в честь победы над немецкими войсками. День первой победы стал днем рождения армии. Начав с победы, она с той поры не раз громила врагов нашей Родины. Не было ни одного захватчика, который бы не почувствовал на себе силу ее оружия. </a:t>
            </a:r>
          </a:p>
        </p:txBody>
      </p:sp>
      <p:pic>
        <p:nvPicPr>
          <p:cNvPr id="11267" name="Picture 4" descr="http://www.oficery.ru/uploads/image/plakat/kr_armija/k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8" y="133350"/>
            <a:ext cx="3798887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23\2010-02-21\Image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-214313"/>
            <a:ext cx="2428875" cy="542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 descr="F:\23\2010-02-21\Image0012.JPG"/>
          <p:cNvPicPr>
            <a:picLocks noChangeAspect="1" noChangeArrowheads="1"/>
          </p:cNvPicPr>
          <p:nvPr/>
        </p:nvPicPr>
        <p:blipFill>
          <a:blip r:embed="rId3" cstate="print"/>
          <a:srcRect t="67255" r="34895" b="5948"/>
          <a:stretch>
            <a:fillRect/>
          </a:stretch>
        </p:blipFill>
        <p:spPr bwMode="auto">
          <a:xfrm>
            <a:off x="0" y="-220663"/>
            <a:ext cx="6715125" cy="543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F:\23\2010-02-21\Image0012.JPG"/>
          <p:cNvPicPr>
            <a:picLocks noChangeAspect="1" noChangeArrowheads="1"/>
          </p:cNvPicPr>
          <p:nvPr/>
        </p:nvPicPr>
        <p:blipFill>
          <a:blip r:embed="rId3" cstate="print"/>
          <a:srcRect t="94237" r="36221"/>
          <a:stretch>
            <a:fillRect/>
          </a:stretch>
        </p:blipFill>
        <p:spPr bwMode="auto">
          <a:xfrm>
            <a:off x="0" y="5214938"/>
            <a:ext cx="91440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4213" y="428625"/>
            <a:ext cx="5030787" cy="61245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У этого праздника было несколько названий: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- День Советской Армии;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- День рождения Красной армии;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- День рождения вооруженных сил и военно-морского флота.</a:t>
            </a:r>
          </a:p>
          <a:p>
            <a:pPr indent="457200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Сейчас этот праздник называется </a:t>
            </a: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Днем Защитника Отечества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…</a:t>
            </a:r>
          </a:p>
          <a:p>
            <a:pPr algn="just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Почему же именно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23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февраля считается Днем Защитников Отечества, а не любая другая дата?</a:t>
            </a:r>
          </a:p>
        </p:txBody>
      </p:sp>
      <p:pic>
        <p:nvPicPr>
          <p:cNvPr id="10243" name="Picture 3" descr="C:\Documents and Settings\Admin\Рабочий стол\23\image_36904328767708677599713516582206996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CEFF8"/>
              </a:clrFrom>
              <a:clrTo>
                <a:srgbClr val="ECE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3" y="857250"/>
            <a:ext cx="4024312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1403350" y="260350"/>
            <a:ext cx="6480175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Историческая справка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0" y="836613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buFontTx/>
              <a:buAutoNum type="arabicPeriod"/>
            </a:pPr>
            <a:r>
              <a:rPr lang="ru-RU" i="0" dirty="0">
                <a:latin typeface="Times New Roman" pitchFamily="18" charset="0"/>
                <a:cs typeface="Times New Roman" pitchFamily="18" charset="0"/>
              </a:rPr>
              <a:t>28.01.1918г. Председатель совета  народных Комисаров В. И. Ульянов (Ленин) подписал декрет </a:t>
            </a:r>
          </a:p>
          <a:p>
            <a:pPr marL="342900" indent="-342900" algn="l"/>
            <a:r>
              <a:rPr lang="ru-RU" i="0" dirty="0">
                <a:latin typeface="Times New Roman" pitchFamily="18" charset="0"/>
                <a:cs typeface="Times New Roman" pitchFamily="18" charset="0"/>
              </a:rPr>
              <a:t>    « Об организации рабоче-крестьянской Красной Армии (РККА)»</a:t>
            </a:r>
          </a:p>
          <a:p>
            <a:pPr marL="342900" indent="-342900" algn="l">
              <a:buFontTx/>
              <a:buAutoNum type="arabicPeriod"/>
            </a:pPr>
            <a:endParaRPr lang="ru-RU" i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/>
            <a:r>
              <a:rPr lang="ru-RU" i="0" dirty="0">
                <a:latin typeface="Times New Roman" pitchFamily="18" charset="0"/>
                <a:cs typeface="Times New Roman" pitchFamily="18" charset="0"/>
              </a:rPr>
              <a:t>2. 11.02.1918г. Декрет « Об организации рабоче-крестьянского Красного Флота (РККФ)</a:t>
            </a:r>
          </a:p>
          <a:p>
            <a:pPr marL="342900" indent="-342900" algn="l"/>
            <a:endParaRPr lang="ru-RU" i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/>
            <a:r>
              <a:rPr lang="ru-RU" i="0" dirty="0">
                <a:latin typeface="Times New Roman" pitchFamily="18" charset="0"/>
                <a:cs typeface="Times New Roman" pitchFamily="18" charset="0"/>
              </a:rPr>
              <a:t>3. 18.02.1918г. Австро-германские и турецкие войска, вероломно нарушив перемирие, заключенное 15.12.1917г. вторглись в Советскую Россию.</a:t>
            </a:r>
          </a:p>
          <a:p>
            <a:pPr marL="342900" indent="-342900" algn="l"/>
            <a:endParaRPr lang="ru-RU" i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/>
            <a:r>
              <a:rPr lang="ru-RU" i="0" dirty="0">
                <a:latin typeface="Times New Roman" pitchFamily="18" charset="0"/>
                <a:cs typeface="Times New Roman" pitchFamily="18" charset="0"/>
              </a:rPr>
              <a:t>4. 21.02.1918г. Правительство  приняло декрет « Социалистического отечество в опасности» </a:t>
            </a:r>
          </a:p>
          <a:p>
            <a:pPr marL="342900" indent="-342900" algn="l"/>
            <a:endParaRPr lang="ru-RU" i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/>
            <a:r>
              <a:rPr lang="ru-RU" i="0" dirty="0">
                <a:latin typeface="Times New Roman" pitchFamily="18" charset="0"/>
                <a:cs typeface="Times New Roman" pitchFamily="18" charset="0"/>
              </a:rPr>
              <a:t>5. 23.02.1918г. В Петербурге был проведен день Красной Армии под лозунгом «День  защиты социалистического Отечества» - шла массовая запись добровольцев в Красную Армию так день 23.02.1918г. вошел в нашу историю как день рождения советских Вооруженных сил – ныне отмечаются День защитника Отечества.</a:t>
            </a:r>
            <a:r>
              <a:rPr lang="ru-RU" i="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с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2888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oficery.ru/uploads/image/plakat/kr_armija/k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5" y="357188"/>
            <a:ext cx="4214813" cy="64944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Армия стала называться Советской, а затем - Российской, а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23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февраля ежегодно отмечался в СССР как всенародный праздник - День Советской Армии и Военно-Морского Флота. 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algn="just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После распада СССР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23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февраля было переименовано в 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algn="just">
              <a:defRPr/>
            </a:pPr>
            <a:r>
              <a:rPr lang="ru-RU" sz="2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День защитника Отечества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algn="just">
              <a:defRPr/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algn="just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Государственная Дума России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февраля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1995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года приняла федеральный закон </a:t>
            </a:r>
            <a:r>
              <a:rPr lang="ru-RU" sz="2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"О днях воинской славы России",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 котором этот день назван так: 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algn="just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"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23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февраля - День защитника Отечества". </a:t>
            </a: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15363" name="Picture 3" descr="C:\Documents and Settings\Admin\Рабочий стол\23\2302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133350"/>
            <a:ext cx="3870325" cy="673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51500" y="620713"/>
            <a:ext cx="3206750" cy="52006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defRPr/>
            </a:pP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Сначала с этим праздником поздравляли собственно воинов - кадровых военных и ветеранов гражданской, а позже и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ветеранов Великой Отечественной войны.</a:t>
            </a:r>
          </a:p>
        </p:txBody>
      </p:sp>
      <p:pic>
        <p:nvPicPr>
          <p:cNvPr id="16387" name="Picture 2" descr="Картинка 24 из 587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260350"/>
            <a:ext cx="49561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4427538" y="1052513"/>
            <a:ext cx="4716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0">
                <a:latin typeface="Times New Roman" pitchFamily="18" charset="0"/>
                <a:cs typeface="Times New Roman" pitchFamily="18" charset="0"/>
              </a:rPr>
              <a:t>Сокрушительный разгром немцев под Москвой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356100" y="2643188"/>
            <a:ext cx="47879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ru-RU">
                <a:solidFill>
                  <a:srgbClr val="CC3300"/>
                </a:solidFill>
              </a:rPr>
              <a:t>Победа Красной Армии под Москвой была одержана… прежде всего мужеством и стойкостью русского солдата, его способностью выносить тяготы и непрерывные бои в условиях, которые прикончили бы любую западную армию. </a:t>
            </a:r>
          </a:p>
          <a:p>
            <a:pPr marL="342900" indent="-342900"/>
            <a:endParaRPr lang="ru-RU">
              <a:solidFill>
                <a:srgbClr val="CC3300"/>
              </a:solidFill>
            </a:endParaRPr>
          </a:p>
          <a:p>
            <a:pPr marL="342900" indent="-342900"/>
            <a:r>
              <a:rPr lang="ru-RU">
                <a:solidFill>
                  <a:srgbClr val="CC3300"/>
                </a:solidFill>
              </a:rPr>
              <a:t>Б.Г Лиддер Гарт</a:t>
            </a:r>
          </a:p>
          <a:p>
            <a:pPr marL="342900" indent="-342900"/>
            <a:r>
              <a:rPr lang="ru-RU">
                <a:solidFill>
                  <a:srgbClr val="CC3300"/>
                </a:solidFill>
              </a:rPr>
              <a:t> английский историк.</a:t>
            </a:r>
            <a:r>
              <a:rPr lang="ru-RU" b="0" i="0"/>
              <a:t> </a:t>
            </a:r>
          </a:p>
        </p:txBody>
      </p:sp>
      <p:sp>
        <p:nvSpPr>
          <p:cNvPr id="17412" name="WordArt 8"/>
          <p:cNvSpPr>
            <a:spLocks noChangeArrowheads="1" noChangeShapeType="1" noTextEdit="1"/>
          </p:cNvSpPr>
          <p:nvPr/>
        </p:nvSpPr>
        <p:spPr bwMode="auto">
          <a:xfrm>
            <a:off x="4500563" y="188913"/>
            <a:ext cx="43926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23 февраля 1942 года.</a:t>
            </a:r>
          </a:p>
        </p:txBody>
      </p:sp>
      <p:pic>
        <p:nvPicPr>
          <p:cNvPr id="17413" name="Picture 11" descr="File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4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561</Words>
  <Application>Microsoft Office PowerPoint</Application>
  <PresentationFormat>Экран (4:3)</PresentationFormat>
  <Paragraphs>47</Paragraphs>
  <Slides>20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4</cp:revision>
  <dcterms:modified xsi:type="dcterms:W3CDTF">2023-03-19T09:46:56Z</dcterms:modified>
</cp:coreProperties>
</file>