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63" r:id="rId2"/>
    <p:sldId id="278" r:id="rId3"/>
    <p:sldId id="323" r:id="rId4"/>
    <p:sldId id="333" r:id="rId5"/>
    <p:sldId id="328" r:id="rId6"/>
    <p:sldId id="294" r:id="rId7"/>
    <p:sldId id="334" r:id="rId8"/>
    <p:sldId id="329" r:id="rId9"/>
    <p:sldId id="331" r:id="rId10"/>
    <p:sldId id="332" r:id="rId11"/>
    <p:sldId id="33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>
      <p:cViewPr varScale="1">
        <p:scale>
          <a:sx n="88" d="100"/>
          <a:sy n="88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6279B-A6D7-4CA7-9730-62D914CCA74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D6FDF-D932-4F85-B60D-4A3EA1E8A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48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6B450-3CA4-494C-A72B-E4CAAFCC905D}" type="slidenum">
              <a:rPr lang="ru-RU"/>
              <a:pPr/>
              <a:t>7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№485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6B450-3CA4-494C-A72B-E4CAAFCC905D}" type="slidenum">
              <a:rPr lang="ru-RU"/>
              <a:pPr/>
              <a:t>8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№485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6B450-3CA4-494C-A72B-E4CAAFCC905D}" type="slidenum">
              <a:rPr lang="ru-RU"/>
              <a:pPr/>
              <a:t>11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№485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A169-0D50-48D7-8E93-B9A56257D114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7977-92D3-4F66-9938-D956197F7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414698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примеров на нахождение  производных  функций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5072074"/>
            <a:ext cx="8458200" cy="9144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Учитель  математики ГОУ ЯО «Ярославская общеобразовательная  школа»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                                           Зверева Светлана Михайловна</a:t>
            </a:r>
          </a:p>
          <a:p>
            <a:endParaRPr lang="ru-RU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62404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№4. Решите  уравнение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f '(x) =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0, если</a:t>
            </a:r>
            <a:endParaRPr lang="ru-RU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f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x)= 2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9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f '(x) = 4</a:t>
            </a:r>
            <a:r>
              <a:rPr lang="ru-RU" sz="9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4</a:t>
            </a:r>
            <a:r>
              <a:rPr lang="ru-RU" sz="9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1 = 0             </a:t>
            </a:r>
          </a:p>
          <a:p>
            <a:pPr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4x = 1</a:t>
            </a:r>
          </a:p>
          <a:p>
            <a:pPr>
              <a:lnSpc>
                <a:spcPct val="110000"/>
              </a:lnSpc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x = 1/4</a:t>
            </a:r>
          </a:p>
          <a:p>
            <a:pPr>
              <a:lnSpc>
                <a:spcPct val="110000"/>
              </a:lnSpc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x = 0,25</a:t>
            </a: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б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f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x)=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+12х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f '(x) 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6х +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6х +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             </a:t>
            </a:r>
          </a:p>
          <a:p>
            <a:pPr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x 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x 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1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f</a:t>
            </a: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x)= </a:t>
            </a: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4х</a:t>
            </a:r>
            <a:r>
              <a:rPr lang="ru-RU" sz="96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+24х     самостоятельно                  </a:t>
            </a:r>
            <a:endParaRPr lang="ru-RU" sz="9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400" b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dirty="0">
                <a:solidFill>
                  <a:schemeClr val="tx1"/>
                </a:solidFill>
              </a:rPr>
              <a:t>     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b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632700" cy="836613"/>
          </a:xfrm>
        </p:spPr>
        <p:txBody>
          <a:bodyPr>
            <a:normAutofit/>
          </a:bodyPr>
          <a:lstStyle/>
          <a:p>
            <a:r>
              <a:rPr lang="en-US" sz="2400" b="1" cap="non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производную  </a:t>
            </a:r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cap="non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cap="none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56556" y="980728"/>
            <a:ext cx="6119813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000" b="1" i="1" dirty="0"/>
              <a:t>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=х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( 3х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pPr marL="457200" indent="-457200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'(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= (х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' 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( 3х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( 3х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)' =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</a:pPr>
            <a:r>
              <a:rPr lang="ru-RU" sz="20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2х ( 3х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 +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( 3 + 3х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 =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6х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+ 2х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+ 3х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+3х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=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5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+ 9 х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ru-RU" sz="2400" b="1" dirty="0"/>
          </a:p>
          <a:p>
            <a:pPr marL="457200" indent="-457200">
              <a:spcBef>
                <a:spcPct val="50000"/>
              </a:spcBef>
            </a:pPr>
            <a:endParaRPr lang="ru-RU" sz="3200" b="1" i="1" baseline="0" dirty="0"/>
          </a:p>
          <a:p>
            <a:pPr marL="457200" indent="-457200">
              <a:spcBef>
                <a:spcPct val="50000"/>
              </a:spcBef>
            </a:pPr>
            <a:r>
              <a:rPr lang="en-US" sz="3200" b="1" i="1" dirty="0">
                <a:cs typeface="Times New Roman" pitchFamily="18" charset="0"/>
              </a:rPr>
              <a:t>                     </a:t>
            </a:r>
            <a:endParaRPr lang="ru-RU" sz="1600" b="1" i="1" baseline="0" dirty="0">
              <a:cs typeface="Times New Roman" pitchFamily="18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 flipV="1">
            <a:off x="1714480" y="3214686"/>
            <a:ext cx="2000264" cy="428631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5357818" y="1571612"/>
            <a:ext cx="1500198" cy="428628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9" name="AutoShape 15"/>
          <p:cNvSpPr>
            <a:spLocks noChangeArrowheads="1"/>
          </p:cNvSpPr>
          <p:nvPr/>
        </p:nvSpPr>
        <p:spPr bwMode="auto">
          <a:xfrm>
            <a:off x="3286116" y="1571612"/>
            <a:ext cx="1571636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1714480" y="2786058"/>
            <a:ext cx="1714512" cy="4302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4286249" y="2214554"/>
            <a:ext cx="2000264" cy="407052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714480" y="1571612"/>
            <a:ext cx="928694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4857752" y="1571612"/>
            <a:ext cx="500066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2643174" y="1571612"/>
            <a:ext cx="642942" cy="357190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3857620" y="2214554"/>
            <a:ext cx="428628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428860" y="2214554"/>
            <a:ext cx="1428760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1714480" y="2214554"/>
            <a:ext cx="714380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3428992" y="2786058"/>
            <a:ext cx="1857388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7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7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7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47114" grpId="0" animBg="1"/>
      <p:bldP spid="47115" grpId="0" animBg="1"/>
      <p:bldP spid="47119" grpId="0" animBg="1"/>
      <p:bldP spid="47126" grpId="0" animBg="1"/>
      <p:bldP spid="47127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i="1" dirty="0">
                <a:solidFill>
                  <a:srgbClr val="002060"/>
                </a:solidFill>
              </a:rPr>
              <a:t>Повторить правила  вычисления  производных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i="1" dirty="0">
                <a:solidFill>
                  <a:srgbClr val="002060"/>
                </a:solidFill>
              </a:rPr>
              <a:t>Вспомнить  формулы для вычисления  производной  степенной  функции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i="1" dirty="0">
                <a:solidFill>
                  <a:srgbClr val="002060"/>
                </a:solidFill>
              </a:rPr>
              <a:t>Рассмотреть примеры  на  нахождение  производных  функций.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9" y="285728"/>
            <a:ext cx="82868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schemeClr val="accent6">
                      <a:lumMod val="75000"/>
                    </a:schemeClr>
                  </a:outerShdw>
                </a:effectLst>
                <a:latin typeface="Arial" charset="0"/>
              </a:rPr>
              <a:t>Цели  урока:</a:t>
            </a:r>
          </a:p>
        </p:txBody>
      </p:sp>
    </p:spTree>
    <p:extLst>
      <p:ext uri="{BB962C8B-B14F-4D97-AF65-F5344CB8AC3E}">
        <p14:creationId xmlns="" xmlns:p14="http://schemas.microsoft.com/office/powerpoint/2010/main" val="882083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28604"/>
            <a:ext cx="8717448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Производной  функции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(x)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точке </a:t>
            </a:r>
            <a:r>
              <a:rPr lang="en-US" sz="2400" dirty="0">
                <a:solidFill>
                  <a:srgbClr val="C00000"/>
                </a:solidFill>
              </a:rPr>
              <a:t>X</a:t>
            </a:r>
            <a:r>
              <a:rPr lang="ru-RU" sz="2400" baseline="-250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 число, к  которому  стремится  разностное  отношение </a:t>
            </a:r>
          </a:p>
          <a:p>
            <a:pPr marL="514350" indent="-514350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514350" indent="-514350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Производную  функции  обозначают    </a:t>
            </a:r>
            <a:r>
              <a:rPr lang="en-US" sz="2400" b="1" dirty="0">
                <a:solidFill>
                  <a:srgbClr val="C00000"/>
                </a:solidFill>
              </a:rPr>
              <a:t>f </a:t>
            </a:r>
            <a:r>
              <a:rPr lang="ru-RU" sz="2400" b="1" dirty="0">
                <a:solidFill>
                  <a:srgbClr val="C00000"/>
                </a:solidFill>
              </a:rPr>
              <a:t>‘ (х).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</a:p>
          <a:p>
            <a:endParaRPr lang="ru-RU" sz="2400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Функцию, имеющую  производную  в  точке,  называют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дифференцируемой 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этой  точке.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3571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17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81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393017"/>
            <a:ext cx="3786214" cy="1000132"/>
          </a:xfrm>
          <a:prstGeom prst="rect">
            <a:avLst/>
          </a:prstGeom>
          <a:noFill/>
        </p:spPr>
      </p:pic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8572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818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428868"/>
            <a:ext cx="1285884" cy="500066"/>
          </a:xfrm>
          <a:prstGeom prst="rect">
            <a:avLst/>
          </a:prstGeom>
          <a:noFill/>
        </p:spPr>
      </p:pic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34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1" y="260648"/>
            <a:ext cx="7570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 вычисления  производных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28736"/>
            <a:ext cx="871744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дифференцируемые  функции</a:t>
            </a:r>
          </a:p>
          <a:p>
            <a:pPr marL="514350" indent="-514350"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Производная  суммы</a:t>
            </a:r>
          </a:p>
          <a:p>
            <a:pPr marL="514350" indent="-514350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u+v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=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u'  + v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Производная произведения</a:t>
            </a:r>
          </a:p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 v)'  = u' v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v'</a:t>
            </a:r>
          </a:p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(Cu)'  = C u</a:t>
            </a:r>
            <a:r>
              <a:rPr lang="en-US" sz="2800" b="1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’      C- </a:t>
            </a:r>
            <a:r>
              <a:rPr lang="ru-RU" sz="2800" b="1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const.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Производная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частного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190750"/>
            <a:ext cx="25519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2667000" cy="928694"/>
          </a:xfrm>
          <a:prstGeom prst="rect">
            <a:avLst/>
          </a:prstGeom>
          <a:noFill/>
        </p:spPr>
      </p:pic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135729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34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62404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   </a:t>
            </a:r>
            <a:r>
              <a:rPr lang="ru-RU" sz="2800" b="1" dirty="0">
                <a:solidFill>
                  <a:srgbClr val="0070C0"/>
                </a:solidFill>
              </a:rPr>
              <a:t>                                           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Производная  степенной  функции</a:t>
            </a:r>
          </a:p>
          <a:p>
            <a:pPr>
              <a:lnSpc>
                <a:spcPct val="110000"/>
              </a:lnSpc>
              <a:buNone/>
            </a:pPr>
            <a:r>
              <a:rPr lang="en-US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1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64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=С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постоянная)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С '= 0</a:t>
            </a:r>
            <a:endParaRPr lang="en-US" sz="6400" b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2. </a:t>
            </a:r>
            <a:r>
              <a:rPr lang="en-US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64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64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6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= 1</a:t>
            </a: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3.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=х</a:t>
            </a:r>
            <a:r>
              <a:rPr lang="ru-RU" sz="6400" b="1" u="sng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endParaRPr lang="ru-RU" sz="6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(х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)'= 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2х</a:t>
            </a:r>
            <a:endParaRPr lang="en-US" sz="6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6400" b="1" u="sng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(</a:t>
            </a:r>
            <a:r>
              <a:rPr lang="ru-RU" sz="6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)' = 3х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5.</a:t>
            </a:r>
            <a:r>
              <a:rPr lang="en-US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6400" b="1" u="sng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400" b="1" u="sng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)' =4х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   </a:t>
            </a:r>
            <a:endParaRPr lang="en-US" sz="6400" b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7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7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7200" b="1" u="sng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7200" b="1" u="sng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7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72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72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)' = n</a:t>
            </a:r>
            <a:r>
              <a:rPr lang="ru-RU" sz="7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72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endParaRPr lang="ru-RU" sz="7200" b="1" baseline="30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000" b="1" dirty="0">
                <a:solidFill>
                  <a:schemeClr val="tx1"/>
                </a:solidFill>
              </a:rPr>
              <a:t>         </a:t>
            </a:r>
            <a:r>
              <a:rPr lang="ru-RU" sz="8000" b="1" dirty="0">
                <a:solidFill>
                  <a:schemeClr val="tx1"/>
                </a:solidFill>
              </a:rPr>
              <a:t>№ 1.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 производные  функций:</a:t>
            </a:r>
            <a:endParaRPr lang="en-US" sz="80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7200" b="1" dirty="0">
                <a:solidFill>
                  <a:schemeClr val="tx1"/>
                </a:solidFill>
              </a:rPr>
              <a:t>          а) </a:t>
            </a: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'(x) = 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7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ru-RU" sz="7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б)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f (x) =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- 5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f '(x) =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2х + 4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1 – 0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               = 6х + 4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в)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f (x) =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- 4х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+ 2х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f ' (x) = 7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-20х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+ 8х</a:t>
            </a:r>
            <a:r>
              <a:rPr lang="ru-RU" sz="7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en-US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7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=5х</a:t>
            </a:r>
            <a:r>
              <a:rPr lang="ru-RU" sz="72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3х</a:t>
            </a:r>
            <a:r>
              <a:rPr lang="ru-RU" sz="72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+2х</a:t>
            </a:r>
            <a:r>
              <a:rPr lang="ru-RU" sz="72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+ 6х   ( самостоятельно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b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 стрелкой 20"/>
          <p:cNvCxnSpPr>
            <a:cxnSpLocks/>
          </p:cNvCxnSpPr>
          <p:nvPr/>
        </p:nvCxnSpPr>
        <p:spPr>
          <a:xfrm>
            <a:off x="2181509" y="1201783"/>
            <a:ext cx="3542619" cy="194146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cxnSpLocks/>
          </p:cNvCxnSpPr>
          <p:nvPr/>
        </p:nvCxnSpPr>
        <p:spPr>
          <a:xfrm>
            <a:off x="2142956" y="1746770"/>
            <a:ext cx="3755610" cy="218699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</p:cNvCxnSpPr>
          <p:nvPr/>
        </p:nvCxnSpPr>
        <p:spPr>
          <a:xfrm flipV="1">
            <a:off x="2468750" y="1439863"/>
            <a:ext cx="3132180" cy="97432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2511024" y="3145599"/>
            <a:ext cx="3542893" cy="138520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 flipV="1">
            <a:off x="2192863" y="2644157"/>
            <a:ext cx="3744256" cy="116457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2553335" y="4384150"/>
            <a:ext cx="3383784" cy="71437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cxnSpLocks/>
          </p:cNvCxnSpPr>
          <p:nvPr/>
        </p:nvCxnSpPr>
        <p:spPr>
          <a:xfrm flipV="1">
            <a:off x="2380247" y="1925593"/>
            <a:ext cx="3393788" cy="31729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1258889" y="404813"/>
            <a:ext cx="24127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Установите соответствие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457200" y="30163"/>
            <a:ext cx="8686800" cy="8382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+mn-lt"/>
              </a:rPr>
              <a:t>Установите  соответствие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59A11FF-5559-4589-A729-52EAC8A48909}"/>
              </a:ext>
            </a:extLst>
          </p:cNvPr>
          <p:cNvSpPr/>
          <p:nvPr/>
        </p:nvSpPr>
        <p:spPr>
          <a:xfrm>
            <a:off x="535782" y="785812"/>
            <a:ext cx="3291455" cy="4673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 ̒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Х  ̒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̒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̒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̒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̒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̒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2B7718-10C9-4887-9066-C1115DFF397D}"/>
              </a:ext>
            </a:extLst>
          </p:cNvPr>
          <p:cNvSpPr/>
          <p:nvPr/>
        </p:nvSpPr>
        <p:spPr>
          <a:xfrm>
            <a:off x="5923775" y="861070"/>
            <a:ext cx="2285278" cy="4673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2х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6х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0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5х</a:t>
            </a:r>
            <a:r>
              <a:rPr lang="ru-RU" sz="4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04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632700" cy="836613"/>
          </a:xfrm>
        </p:spPr>
        <p:txBody>
          <a:bodyPr>
            <a:normAutofit/>
          </a:bodyPr>
          <a:lstStyle/>
          <a:p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производную </a:t>
            </a: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  <a:r>
              <a:rPr lang="ru-RU" sz="2400" b="1" cap="non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cap="none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43608" y="836613"/>
            <a:ext cx="6984777" cy="1224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solidFill>
                  <a:srgbClr val="C00000"/>
                </a:solidFill>
              </a:rPr>
              <a:t> у </a:t>
            </a:r>
            <a:r>
              <a:rPr lang="en-US" sz="2800" b="1" dirty="0">
                <a:solidFill>
                  <a:srgbClr val="C00000"/>
                </a:solidFill>
              </a:rPr>
              <a:t>=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+ 0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,25х</a:t>
            </a:r>
            <a:r>
              <a:rPr lang="ru-RU" sz="28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</a:p>
          <a:p>
            <a:pPr marL="457200" indent="-457200">
              <a:spcBef>
                <a:spcPct val="50000"/>
              </a:spcBef>
            </a:pPr>
            <a:r>
              <a:rPr lang="ru-RU" sz="2400" b="1" dirty="0"/>
              <a:t>     </a:t>
            </a:r>
            <a:r>
              <a:rPr lang="en-US" sz="2400" b="1" dirty="0"/>
              <a:t>       1)</a:t>
            </a:r>
            <a:r>
              <a:rPr lang="ru-RU" sz="2400" b="1" dirty="0"/>
              <a:t>  у </a:t>
            </a:r>
            <a:r>
              <a:rPr lang="en-US" sz="2400" b="1" dirty="0"/>
              <a:t>‘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+ 0,25x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+3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/>
              <a:t>            2) </a:t>
            </a:r>
            <a:r>
              <a:rPr lang="ru-RU" sz="2400" b="1" dirty="0"/>
              <a:t>у </a:t>
            </a:r>
            <a:r>
              <a:rPr lang="en-US" sz="2400" b="1" dirty="0"/>
              <a:t>‘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+ 0,25x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/>
              <a:t>            3) </a:t>
            </a:r>
            <a:r>
              <a:rPr lang="ru-RU" sz="2400" b="1" dirty="0"/>
              <a:t>у </a:t>
            </a:r>
            <a:r>
              <a:rPr lang="en-US" sz="2400" b="1" dirty="0"/>
              <a:t>‘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+3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/>
              <a:t>            4) </a:t>
            </a:r>
            <a:r>
              <a:rPr lang="ru-RU" sz="2400" b="1" dirty="0"/>
              <a:t>у </a:t>
            </a:r>
            <a:r>
              <a:rPr lang="en-US" sz="2400" b="1" dirty="0"/>
              <a:t>‘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rgbClr val="C00000"/>
                </a:solidFill>
              </a:rPr>
              <a:t>у </a:t>
            </a:r>
            <a:r>
              <a:rPr lang="en-US" sz="2800" b="1" dirty="0">
                <a:solidFill>
                  <a:srgbClr val="C00000"/>
                </a:solidFill>
              </a:rPr>
              <a:t>=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ru-RU" b="1" dirty="0"/>
              <a:t>               </a:t>
            </a:r>
            <a:r>
              <a:rPr lang="ru-RU" sz="2400" b="1" dirty="0"/>
              <a:t>1) у </a:t>
            </a:r>
            <a:r>
              <a:rPr lang="en-US" sz="2400" b="1" dirty="0"/>
              <a:t>‘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+5</a:t>
            </a:r>
          </a:p>
          <a:p>
            <a:pPr marL="457200" indent="-457200">
              <a:spcBef>
                <a:spcPct val="50000"/>
              </a:spcBef>
            </a:pPr>
            <a:r>
              <a:rPr lang="ru-RU" b="1" dirty="0"/>
              <a:t>               </a:t>
            </a:r>
            <a:r>
              <a:rPr lang="ru-RU" sz="2400" b="1" dirty="0"/>
              <a:t>2) у </a:t>
            </a:r>
            <a:r>
              <a:rPr lang="en-US" sz="2400" b="1" dirty="0"/>
              <a:t>‘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400" b="1" dirty="0"/>
              <a:t>           3) у </a:t>
            </a:r>
            <a:r>
              <a:rPr lang="en-US" sz="2400" b="1" dirty="0"/>
              <a:t>‘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400" b="1" dirty="0"/>
              <a:t>           4) у </a:t>
            </a:r>
            <a:r>
              <a:rPr lang="en-US" sz="2400" b="1" dirty="0"/>
              <a:t>‘ =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ru-RU" sz="2400" dirty="0"/>
          </a:p>
          <a:p>
            <a:pPr marL="457200" indent="-457200">
              <a:spcBef>
                <a:spcPct val="50000"/>
              </a:spcBef>
            </a:pPr>
            <a:endParaRPr lang="ru-RU" sz="2400" dirty="0"/>
          </a:p>
          <a:p>
            <a:pPr marL="457200" indent="-457200">
              <a:spcBef>
                <a:spcPct val="50000"/>
              </a:spcBef>
            </a:pPr>
            <a:endParaRPr lang="ru-RU" sz="2400" dirty="0"/>
          </a:p>
          <a:p>
            <a:pPr marL="457200" indent="-457200">
              <a:spcBef>
                <a:spcPct val="50000"/>
              </a:spcBef>
            </a:pPr>
            <a:endParaRPr lang="ru-RU" sz="2800" b="1" dirty="0">
              <a:solidFill>
                <a:srgbClr val="C00000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ru-RU" sz="2800" dirty="0">
              <a:solidFill>
                <a:srgbClr val="C0000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/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ru-RU" sz="2400" b="1" dirty="0"/>
          </a:p>
          <a:p>
            <a:pPr marL="457200" indent="-457200">
              <a:spcBef>
                <a:spcPct val="50000"/>
              </a:spcBef>
            </a:pPr>
            <a:endParaRPr lang="ru-RU" sz="3200" b="1" i="1" baseline="0" dirty="0"/>
          </a:p>
          <a:p>
            <a:pPr marL="457200" indent="-457200">
              <a:spcBef>
                <a:spcPct val="50000"/>
              </a:spcBef>
            </a:pPr>
            <a:r>
              <a:rPr lang="en-US" sz="3200" b="1" i="1" dirty="0">
                <a:cs typeface="Times New Roman" pitchFamily="18" charset="0"/>
              </a:rPr>
              <a:t>                     </a:t>
            </a:r>
            <a:endParaRPr lang="ru-RU" sz="1600" b="1" i="1" baseline="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632700" cy="836613"/>
          </a:xfrm>
        </p:spPr>
        <p:txBody>
          <a:bodyPr>
            <a:normAutofit/>
          </a:bodyPr>
          <a:lstStyle/>
          <a:p>
            <a:r>
              <a:rPr lang="en-US" sz="2400" b="1" cap="non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Вычислите  значение  производной  функции в данной  точке:</a:t>
            </a:r>
            <a:r>
              <a:rPr lang="ru-RU" sz="2400" b="1" cap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cap="none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56556" y="980728"/>
            <a:ext cx="6119813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000" b="1" i="1" dirty="0"/>
              <a:t>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 </a:t>
            </a:r>
            <a:r>
              <a:rPr lang="en-US" sz="2400" b="1" dirty="0"/>
              <a:t>x</a:t>
            </a:r>
            <a:r>
              <a:rPr lang="en-US" sz="2400" b="1" baseline="30000" dirty="0"/>
              <a:t>3 </a:t>
            </a:r>
            <a:r>
              <a:rPr lang="en-US" sz="2400" b="1" dirty="0"/>
              <a:t>– </a:t>
            </a:r>
            <a:r>
              <a:rPr lang="ru-RU" sz="2400" b="1" dirty="0"/>
              <a:t>2</a:t>
            </a:r>
            <a:r>
              <a:rPr lang="en-US" sz="2400" b="1" dirty="0"/>
              <a:t>x        x= </a:t>
            </a:r>
            <a:r>
              <a:rPr lang="ru-RU" sz="2400" b="1" dirty="0"/>
              <a:t>4</a:t>
            </a:r>
            <a:endParaRPr lang="en-US" sz="2400" b="1" dirty="0"/>
          </a:p>
          <a:p>
            <a:pPr marL="457200" indent="-457200">
              <a:spcBef>
                <a:spcPct val="50000"/>
              </a:spcBef>
            </a:pPr>
            <a:r>
              <a:rPr lang="en-US" sz="2400" b="1" dirty="0"/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 '(x)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 '(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2400" b="1" dirty="0">
                <a:latin typeface="Times New Roman" pitchFamily="18" charset="0"/>
                <a:cs typeface="Times New Roman" pitchFamily="18" charset="0"/>
              </a:rPr>
              <a:t>ּ</a:t>
            </a:r>
            <a:r>
              <a:rPr lang="en-US" sz="2400" dirty="0"/>
              <a:t>·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/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 5</a:t>
            </a:r>
            <a:r>
              <a:rPr lang="en-US" sz="2400" b="1" dirty="0"/>
              <a:t>x</a:t>
            </a:r>
            <a:r>
              <a:rPr lang="en-US" sz="2400" b="1" baseline="30000" dirty="0"/>
              <a:t>2 </a:t>
            </a:r>
            <a:r>
              <a:rPr lang="en-US" sz="2400" b="1" dirty="0"/>
              <a:t>– 3x + 6       x= -1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/>
              <a:t>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 '(x) = 10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- 3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 '(-1) = 10 </a:t>
            </a:r>
            <a:r>
              <a:rPr lang="he-IL" sz="2400" b="1" dirty="0">
                <a:latin typeface="Times New Roman" pitchFamily="18" charset="0"/>
                <a:cs typeface="Times New Roman" pitchFamily="18" charset="0"/>
              </a:rPr>
              <a:t>ּ</a:t>
            </a:r>
            <a:r>
              <a:rPr lang="en-US" sz="2400" dirty="0"/>
              <a:t>·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1)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-13</a:t>
            </a:r>
            <a:r>
              <a:rPr lang="en-US" sz="2400" b="1" dirty="0"/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 x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+х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itchFamily="18" charset="0"/>
              </a:rPr>
              <a:t>2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 2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f '(x) =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4х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6х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+ 2х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f '(2) = 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e-IL" sz="2400" b="1" dirty="0">
                <a:latin typeface="Times New Roman" panose="02020603050405020304" pitchFamily="18" charset="0"/>
                <a:cs typeface="Times New Roman" pitchFamily="18" charset="0"/>
              </a:rPr>
              <a:t>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2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6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+2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=32-24 +4= 12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ru-RU" sz="2400" b="1" dirty="0"/>
          </a:p>
          <a:p>
            <a:pPr marL="457200" indent="-457200">
              <a:spcBef>
                <a:spcPct val="50000"/>
              </a:spcBef>
            </a:pPr>
            <a:endParaRPr lang="ru-RU" sz="3200" b="1" i="1" baseline="0" dirty="0"/>
          </a:p>
          <a:p>
            <a:pPr marL="457200" indent="-457200">
              <a:spcBef>
                <a:spcPct val="50000"/>
              </a:spcBef>
            </a:pPr>
            <a:r>
              <a:rPr lang="en-US" sz="3200" b="1" i="1" dirty="0">
                <a:cs typeface="Times New Roman" pitchFamily="18" charset="0"/>
              </a:rPr>
              <a:t>                     </a:t>
            </a:r>
            <a:endParaRPr lang="ru-RU" sz="1600" b="1" i="1" baseline="0" dirty="0">
              <a:cs typeface="Times New Roman" pitchFamily="18" charset="0"/>
            </a:endParaRP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7035268" y="5344137"/>
            <a:ext cx="752125" cy="4302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3000364" y="3143248"/>
            <a:ext cx="2335733" cy="407051"/>
          </a:xfrm>
          <a:prstGeom prst="octagon">
            <a:avLst>
              <a:gd name="adj" fmla="val 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2000232" y="2643182"/>
            <a:ext cx="3487049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10800000">
            <a:off x="5666843" y="5338750"/>
            <a:ext cx="1368425" cy="3814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 flipV="1">
            <a:off x="3071803" y="5357825"/>
            <a:ext cx="2571768" cy="428631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3000364" y="2143116"/>
            <a:ext cx="1643074" cy="428628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143108" y="3786190"/>
            <a:ext cx="1021827" cy="331387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4643438" y="2143116"/>
            <a:ext cx="503238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9" name="AutoShape 15"/>
          <p:cNvSpPr>
            <a:spLocks noChangeArrowheads="1"/>
          </p:cNvSpPr>
          <p:nvPr/>
        </p:nvSpPr>
        <p:spPr bwMode="auto">
          <a:xfrm>
            <a:off x="3143240" y="1571612"/>
            <a:ext cx="1953064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3143240" y="4857760"/>
            <a:ext cx="2673144" cy="4302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3194865" y="3792063"/>
            <a:ext cx="2001955" cy="335614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5214942" y="3786189"/>
            <a:ext cx="704091" cy="357191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6">
            <a:extLst>
              <a:ext uri="{FF2B5EF4-FFF2-40B4-BE49-F238E27FC236}">
                <a16:creationId xmlns="" xmlns:a16="http://schemas.microsoft.com/office/drawing/2014/main" id="{571F50C3-CBBE-4E34-9123-19965946E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857" y="4166941"/>
            <a:ext cx="3529299" cy="643290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2143108" y="1571612"/>
            <a:ext cx="928694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2071670" y="2143116"/>
            <a:ext cx="928694" cy="4048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>
            <a:off x="2143108" y="3143249"/>
            <a:ext cx="846967" cy="428628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2214546" y="4857760"/>
            <a:ext cx="928694" cy="4302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2143108" y="5357826"/>
            <a:ext cx="928694" cy="430213"/>
          </a:xfrm>
          <a:prstGeom prst="octagon">
            <a:avLst>
              <a:gd name="adj" fmla="val 2928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7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7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7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7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7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7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7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7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8" grpId="0" animBg="1"/>
      <p:bldP spid="47119" grpId="0" animBg="1"/>
      <p:bldP spid="47126" grpId="0" animBg="1"/>
      <p:bldP spid="47127" grpId="0" animBg="1"/>
      <p:bldP spid="4712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62404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3.Материальная  точка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движется прямолинейно  по закону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(t) =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а)Выведите формулу для вычисления скорости  движения в любой  момент времени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скорость в момент времени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3с. </a:t>
            </a:r>
          </a:p>
          <a:p>
            <a:pPr>
              <a:buNone/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в)Через  сколько 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секунд 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начала  движения  точка  остановится?</a:t>
            </a:r>
          </a:p>
          <a:p>
            <a:pPr>
              <a:buNone/>
            </a:pP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t) 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а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s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'(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t)=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-8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б)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s'(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-8</a:t>
            </a:r>
          </a:p>
          <a:p>
            <a:pPr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s'(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10000"/>
              </a:lnSpc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s'(t)=0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4t = 8</a:t>
            </a:r>
          </a:p>
          <a:p>
            <a:pPr>
              <a:lnSpc>
                <a:spcPct val="110000"/>
              </a:lnSpc>
              <a:buNone/>
            </a:pPr>
            <a:r>
              <a:rPr lang="en-US" sz="9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t = 2</a:t>
            </a:r>
          </a:p>
          <a:p>
            <a:pPr>
              <a:lnSpc>
                <a:spcPct val="110000"/>
              </a:lnSpc>
              <a:buNone/>
            </a:pP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6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6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400" b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dirty="0">
                <a:solidFill>
                  <a:schemeClr val="tx1"/>
                </a:solidFill>
              </a:rPr>
              <a:t>     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b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984</Words>
  <Application>Microsoft Office PowerPoint</Application>
  <PresentationFormat>Экран (4:3)</PresentationFormat>
  <Paragraphs>190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Решение примеров на нахождение  производных  функций</vt:lpstr>
      <vt:lpstr>Слайд 2</vt:lpstr>
      <vt:lpstr>Слайд 3</vt:lpstr>
      <vt:lpstr>Слайд 4</vt:lpstr>
      <vt:lpstr>Слайд 5</vt:lpstr>
      <vt:lpstr>Установите  соответствие</vt:lpstr>
      <vt:lpstr> Найдите производную функции: </vt:lpstr>
      <vt:lpstr> №2. Вычислите  значение  производной  функции в данной  точке: </vt:lpstr>
      <vt:lpstr>Слайд 9</vt:lpstr>
      <vt:lpstr>Слайд 10</vt:lpstr>
      <vt:lpstr> №5. Найдите   производную  функции : 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 прогрессия.</dc:title>
  <dc:creator>1</dc:creator>
  <cp:lastModifiedBy>Пользователь Windows</cp:lastModifiedBy>
  <cp:revision>384</cp:revision>
  <dcterms:created xsi:type="dcterms:W3CDTF">2015-03-30T07:04:08Z</dcterms:created>
  <dcterms:modified xsi:type="dcterms:W3CDTF">2020-09-28T18:07:17Z</dcterms:modified>
</cp:coreProperties>
</file>