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62" r:id="rId3"/>
    <p:sldId id="272" r:id="rId4"/>
    <p:sldId id="290" r:id="rId5"/>
    <p:sldId id="273" r:id="rId6"/>
    <p:sldId id="285" r:id="rId7"/>
    <p:sldId id="267" r:id="rId8"/>
    <p:sldId id="278" r:id="rId9"/>
    <p:sldId id="271" r:id="rId10"/>
    <p:sldId id="292" r:id="rId11"/>
    <p:sldId id="275" r:id="rId12"/>
    <p:sldId id="284" r:id="rId13"/>
    <p:sldId id="286" r:id="rId14"/>
    <p:sldId id="283" r:id="rId15"/>
    <p:sldId id="282" r:id="rId16"/>
    <p:sldId id="279" r:id="rId17"/>
    <p:sldId id="289" r:id="rId18"/>
    <p:sldId id="287" r:id="rId19"/>
    <p:sldId id="288" r:id="rId20"/>
    <p:sldId id="281" r:id="rId21"/>
    <p:sldId id="280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F8B2D90-DBC1-4DD4-B810-E1D89BF0C455}" type="datetimeFigureOut">
              <a:rPr lang="ru-RU" smtClean="0"/>
              <a:pPr/>
              <a:t>27.12.2013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F6937DA-A867-49BA-A4FF-AAF02B90255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90;&#1089;&#1082;&#1080;&#1081;_&#1093;&#1086;&#1088;_-_&#1053;&#1077;&#1082;&#1086;&#1075;&#1076;&#1072;_&#1089;&#1090;&#1072;&#1088;&#1077;&#1090;&#1100;_&#1091;&#1095;&#1080;&#1090;&#1077;&#1083;&#1103;&#1084;_(mp3ostrov.com)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44;&#1077;&#1090;&#1089;&#1082;&#1080;&#1081;_&#1093;&#1086;&#1088;_-_&#1053;&#1077;&#1082;&#1086;&#1075;&#1076;&#1072;_&#1089;&#1090;&#1072;&#1088;&#1077;&#1090;&#1100;_&#1091;&#1095;&#1080;&#1090;&#1077;&#1083;&#1103;&#1084;_(mp3ostrov.com)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02/lenuschkam.165/0_29efb_ff807fe7_X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44;&#1077;&#1090;&#1089;&#1082;&#1080;&#1081;_&#1093;&#1086;&#1088;_-_&#1053;&#1077;&#1082;&#1086;&#1075;&#1076;&#1072;_&#1089;&#1090;&#1072;&#1088;&#1077;&#1090;&#1100;_&#1091;&#1095;&#1080;&#1090;&#1077;&#1083;&#1103;&#1084;_(mp3ostrov.com)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&#1041;&#1080;&#1079;&#1085;&#1077;&#1089;&#1048;&#1075;&#1088;&#1072;13-14.ppt" TargetMode="External"/><Relationship Id="rId7" Type="http://schemas.openxmlformats.org/officeDocument/2006/relationships/hyperlink" Target="&#1042;&#1099;&#1073;&#1086;&#1088;%20&#1054;&#1090;&#1074;&#1077;&#1090;&#1072;&#1055;&#1080;&#1089;&#1072;&#1090;&#1077;&#1083;&#1080;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64;&#1082;&#1086;&#1083;&#1072;_-_&#1059;&#1095;&#1072;&#1090;_&#1074;_&#1096;&#1082;&#1086;&#1083;&#1077;_(mp3ostrov.com).mp3" TargetMode="External"/><Relationship Id="rId6" Type="http://schemas.openxmlformats.org/officeDocument/2006/relationships/image" Target="../media/image4.jpeg"/><Relationship Id="rId5" Type="http://schemas.openxmlformats.org/officeDocument/2006/relationships/hyperlink" Target="&#1054;&#1090;&#1074;&#1077;&#1090;&#1055;&#1088;&#1086;&#1044;&#1088;&#1086;&#1073;&#1100;.avi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9;&#1088;&#1086;&#1082;&#1054;&#1041;&#1046;1.avi" TargetMode="Externa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52;&#1091;&#1079;&#1099;&#1082;&#1072;_&#1080;&#1079;_&#1082;&#1080;&#1085;&#1086;&#1092;&#1080;&#1083;&#1100;&#1084;&#1072;_-_&#1078;&#1091;&#1088;&#1072;&#1074;&#1083;&#1080;&#1085;&#1072;&#1103;_&#1087;&#1077;&#1089;&#1085;&#1103;_&#1082;_&#1092;_&#1044;&#1086;&#1078;&#1080;&#1074;&#1077;&#1084;_&#1076;&#1086;_&#1087;&#1086;&#1085;&#1077;&#1076;&#1077;&#1083;&#1100;&#1085;&#1080;&#1082;&#1072;_(mp3ostrov.com).mp3" TargetMode="External"/><Relationship Id="rId6" Type="http://schemas.openxmlformats.org/officeDocument/2006/relationships/image" Target="../media/image5.jpeg"/><Relationship Id="rId5" Type="http://schemas.openxmlformats.org/officeDocument/2006/relationships/hyperlink" Target="&#1059;&#1088;&#1086;&#1082;%20&#1054;&#1041;&#1046;2.avi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Videos/Avatar.2009.D.TS.avi" TargetMode="Externa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64;&#1082;&#1086;&#1083;&#1100;&#1085;&#1099;&#1077;_&#1087;&#1077;&#1089;&#1085;&#1080;_-_&#1064;&#1082;&#1086;&#1083;&#1100;&#1085;&#1099;&#1081;_&#1082;&#1086;&#1088;&#1072;&#1073;&#1083;&#1100;_(mp3ostrov.com).mp3" TargetMode="External"/><Relationship Id="rId6" Type="http://schemas.openxmlformats.org/officeDocument/2006/relationships/image" Target="../media/image21.jpeg"/><Relationship Id="rId5" Type="http://schemas.openxmlformats.org/officeDocument/2006/relationships/hyperlink" Target="../Downloads/&#1064;&#1082;&#1086;&#1083;&#1100;&#1085;&#1099;&#1077;_&#1087;&#1077;&#1089;&#1085;&#1080;_-_&#1064;&#1082;&#1086;&#1083;&#1100;&#1085;&#1099;&#1081;_&#1082;&#1086;&#1088;&#1072;&#1073;&#1083;&#1100;_(mp3ostrov.com).mp3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75;&#1072;_&#1045;&#1074;&#1075;&#1077;&#1085;&#1080;&#1081;_-_&#1044;&#1086;&#1075;&#1072;_&#1056;&#1072;&#1089;&#1089;&#1090;&#1088;&#1077;&#1083;&#1103;&#1085;&#1085;&#1099;&#1077;_&#1088;&#1086;&#1079;&#1099;_(mp3ostrov.com)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44;&#1086;&#1075;&#1072;_&#1045;&#1074;&#1075;&#1077;&#1085;&#1080;&#1081;_-_&#1044;&#1086;&#1075;&#1072;_&#1056;&#1072;&#1089;&#1089;&#1090;&#1088;&#1077;&#1083;&#1103;&#1085;&#1085;&#1099;&#1077;_&#1088;&#1086;&#1079;&#1099;_(mp3ostrov.com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75;&#1072;_&#1045;&#1074;&#1075;&#1077;&#1085;&#1080;&#1081;_-_&#1044;&#1086;&#1075;&#1072;_&#1056;&#1072;&#1089;&#1089;&#1090;&#1088;&#1077;&#1083;&#1103;&#1085;&#1085;&#1099;&#1077;_&#1088;&#1086;&#1079;&#1099;_(mp3ostrov.com)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44;&#1086;&#1075;&#1072;_&#1045;&#1074;&#1075;&#1077;&#1085;&#1080;&#1081;_-_&#1044;&#1086;&#1075;&#1072;_&#1056;&#1072;&#1089;&#1089;&#1090;&#1088;&#1077;&#1083;&#1103;&#1085;&#1085;&#1099;&#1077;_&#1088;&#1086;&#1079;&#1099;_(mp3ostrov.com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75;&#1072;_&#1045;&#1074;&#1075;&#1077;&#1085;&#1080;&#1081;_-_&#1044;&#1086;&#1075;&#1072;_&#1056;&#1072;&#1089;&#1089;&#1090;&#1088;&#1077;&#1083;&#1103;&#1085;&#1085;&#1099;&#1077;_&#1088;&#1086;&#1079;&#1099;_(mp3ostrov.com)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44;&#1086;&#1075;&#1072;_&#1045;&#1074;&#1075;&#1077;&#1085;&#1080;&#1081;_-_&#1044;&#1086;&#1075;&#1072;_&#1056;&#1072;&#1089;&#1089;&#1090;&#1088;&#1077;&#1083;&#1103;&#1085;&#1085;&#1099;&#1077;_&#1088;&#1086;&#1079;&#1099;_(mp3ostrov.com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Videos/Avatar.2009.D.TS.avi" TargetMode="Externa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74;&#1072;&#1083;&#1100;&#1089;_-_&#1055;&#1088;&#1086;&#1097;&#1072;&#1083;&#1100;&#1085;&#1099;&#1081;_&#1074;&#1072;&#1083;&#1100;&#1089;_-_&#1050;&#1086;&#1075;&#1076;&#1072;_&#1091;&#1081;&#1076;&#1077;&#1084;_&#1089;&#1086;_&#1096;&#1082;&#1086;&#1083;&#1100;&#1085;&#1086;&#1075;&#1086;_&#1076;&#1074;&#1086;&#1088;&#1072;_(mp3ostrov.com).mp3" TargetMode="External"/><Relationship Id="rId6" Type="http://schemas.openxmlformats.org/officeDocument/2006/relationships/image" Target="../media/image6.jpeg"/><Relationship Id="rId5" Type="http://schemas.openxmlformats.org/officeDocument/2006/relationships/hyperlink" Target="&#1074;&#1072;&#1083;&#1100;&#1089;_-_&#1055;&#1088;&#1086;&#1097;&#1072;&#1083;&#1100;&#1085;&#1099;&#1081;_&#1074;&#1072;&#1083;&#1100;&#1089;_-_&#1050;&#1086;&#1075;&#1076;&#1072;_&#1091;&#1081;&#1076;&#1077;&#1084;_&#1089;&#1086;_&#1096;&#1082;&#1086;&#1083;&#1100;&#1085;&#1086;&#1075;&#1086;_&#1076;&#1074;&#1086;&#1088;&#1072;_(mp3ostrov.com).mp3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Videos/Avatar.2009.D.TS.avi" TargetMode="Externa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44;&#1077;&#1090;&#1089;&#1082;&#1080;&#1081;_&#1093;&#1086;&#1088;_-_&#1064;&#1082;&#1086;&#1083;&#1100;&#1085;&#1099;&#1077;_&#1075;&#1086;&#1076;&#1099;_(mp3ostrov.com).mp3" TargetMode="External"/><Relationship Id="rId6" Type="http://schemas.openxmlformats.org/officeDocument/2006/relationships/image" Target="../media/image8.jpeg"/><Relationship Id="rId5" Type="http://schemas.openxmlformats.org/officeDocument/2006/relationships/hyperlink" Target="../Downloads/&#1044;&#1077;&#1090;&#1089;&#1082;&#1080;&#1081;_&#1093;&#1086;&#1088;_-_&#1064;&#1082;&#1086;&#1083;&#1100;&#1085;&#1099;&#1077;_&#1075;&#1086;&#1076;&#1099;_(mp3ostrov.com).mp3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52;&#1091;&#1079;&#1099;&#1082;&#1072;_&#1080;&#1079;_&#1082;&#1080;&#1085;&#1086;&#1092;&#1080;&#1083;&#1100;&#1084;&#1072;_-_&#1078;&#1091;&#1088;&#1072;&#1074;&#1083;&#1080;&#1085;&#1072;&#1103;_&#1087;&#1077;&#1089;&#1085;&#1103;_&#1082;_&#1092;_&#1044;&#1086;&#1078;&#1080;&#1074;&#1077;&#1084;_&#1076;&#1086;_&#1087;&#1086;&#1085;&#1077;&#1076;&#1077;&#1083;&#1100;&#1085;&#1080;&#1082;&#1072;_(mp3ostrov.com).mp3" TargetMode="Externa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52;&#1091;&#1079;&#1099;&#1082;&#1072;_&#1080;&#1079;_&#1082;&#1080;&#1085;&#1086;&#1092;&#1080;&#1083;&#1100;&#1084;&#1072;_-_&#1078;&#1091;&#1088;&#1072;&#1074;&#1083;&#1080;&#1085;&#1072;&#1103;_&#1087;&#1077;&#1089;&#1085;&#1103;_&#1082;_&#1092;_&#1044;&#1086;&#1078;&#1080;&#1074;&#1077;&#1084;_&#1076;&#1086;_&#1087;&#1086;&#1085;&#1077;&#1076;&#1077;&#1083;&#1100;&#1085;&#1080;&#1082;&#1072;_(mp3ostrov.com).mp3" TargetMode="External"/><Relationship Id="rId6" Type="http://schemas.openxmlformats.org/officeDocument/2006/relationships/image" Target="../media/image30.jpeg"/><Relationship Id="rId5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4;&#1052;&#1051;\&#1052;&#1077;&#1090;&#1086;&#1076;&#1080;&#1082;&#1072;\&#1052;&#1072;&#1089;&#1090;&#1077;&#1088;-&#1082;&#1083;&#1072;&#1089;&#1089;1\&#1044;&#1077;&#1090;&#1089;&#1082;&#1080;&#1081;_&#1093;&#1086;&#1088;_-_&#1053;&#1077;&#1082;&#1086;&#1075;&#1076;&#1072;_&#1089;&#1090;&#1072;&#1088;&#1077;&#1090;&#1100;_&#1091;&#1095;&#1080;&#1090;&#1077;&#1083;&#1103;&#1084;_(mp3ostrov.com).mp3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15008" y="1809000"/>
            <a:ext cx="1800000" cy="144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>
            <a:off x="4929190" y="2349000"/>
            <a:ext cx="612000" cy="1080000"/>
          </a:xfrm>
          <a:prstGeom prst="round2Same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2700000">
            <a:off x="5198247" y="2716487"/>
            <a:ext cx="540000" cy="36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643446"/>
            <a:ext cx="8280000" cy="1440000"/>
          </a:xfrm>
          <a:solidFill>
            <a:schemeClr val="bg2">
              <a:lumMod val="75000"/>
            </a:schemeClr>
          </a:solidFill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Мастер-класс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«Современный урок – каким ему быть?»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357950" y="3636570"/>
            <a:ext cx="720000" cy="864000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643570" y="3492008"/>
            <a:ext cx="720000" cy="1080000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00826" y="3214686"/>
            <a:ext cx="360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с двумя скругленными соседними углами 8">
            <a:hlinkClick r:id="rId3" action="ppaction://hlinkfile"/>
          </p:cNvPr>
          <p:cNvSpPr/>
          <p:nvPr/>
        </p:nvSpPr>
        <p:spPr>
          <a:xfrm>
            <a:off x="2428860" y="3636570"/>
            <a:ext cx="720000" cy="864000"/>
          </a:xfrm>
          <a:prstGeom prst="round2SameRect">
            <a:avLst/>
          </a:prstGeom>
          <a:solidFill>
            <a:srgbClr val="C0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3143240" y="3492008"/>
            <a:ext cx="720000" cy="1080000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786446" y="3069000"/>
            <a:ext cx="360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280000" cy="360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568926" y="3214686"/>
            <a:ext cx="360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283306" y="3069000"/>
            <a:ext cx="360000" cy="36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3857620" y="3429000"/>
            <a:ext cx="1785950" cy="1080000"/>
          </a:xfrm>
          <a:prstGeom prst="round2Same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4066314" y="3786190"/>
            <a:ext cx="720000" cy="864000"/>
          </a:xfrm>
          <a:prstGeom prst="round2Same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212000" y="3357562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4857752" y="3786190"/>
            <a:ext cx="720000" cy="864000"/>
          </a:xfrm>
          <a:prstGeom prst="round2Same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Фигура, имеющая форму буквы L 21"/>
          <p:cNvSpPr/>
          <p:nvPr/>
        </p:nvSpPr>
        <p:spPr>
          <a:xfrm rot="18900000">
            <a:off x="4545323" y="2384753"/>
            <a:ext cx="468000" cy="360000"/>
          </a:xfrm>
          <a:prstGeom prst="corner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069256" y="1928802"/>
            <a:ext cx="360000" cy="360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Фигура, имеющая форму буквы L 22"/>
          <p:cNvSpPr/>
          <p:nvPr/>
        </p:nvSpPr>
        <p:spPr>
          <a:xfrm rot="13500000">
            <a:off x="5310000" y="2470173"/>
            <a:ext cx="468000" cy="360000"/>
          </a:xfrm>
          <a:prstGeom prst="corner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997818" y="3357562"/>
            <a:ext cx="360000" cy="36000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Детский_хор_-_Некогда_стареть_учителям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1245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86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chool0301[1]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21"/>
          <a:stretch/>
        </p:blipFill>
        <p:spPr bwMode="auto">
          <a:xfrm flipH="1">
            <a:off x="5982648" y="3689462"/>
            <a:ext cx="3125856" cy="3240000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556792"/>
            <a:ext cx="7200000" cy="2520000"/>
          </a:xfrm>
          <a:prstGeom prst="horizontalScroll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Дидактические принципы – основные положения, определяющие содержание, организационные формы и методы учебного процесса в соответствии с его общими целями </a:t>
            </a:r>
            <a:r>
              <a:rPr lang="ru-RU" b="1" smtClean="0">
                <a:solidFill>
                  <a:srgbClr val="C00000"/>
                </a:solidFill>
              </a:rPr>
              <a:t>и закономерностями.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 rot="18000000" flipH="1">
            <a:off x="5811315" y="2781157"/>
            <a:ext cx="540000" cy="360000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rot="18000000" flipV="1">
            <a:off x="4011115" y="4940979"/>
            <a:ext cx="540000" cy="360000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3600000" flipH="1" flipV="1">
            <a:off x="5346325" y="4867678"/>
            <a:ext cx="540000" cy="360000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5400000" flipV="1">
            <a:off x="4554048" y="2330928"/>
            <a:ext cx="540000" cy="360000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800000">
            <a:off x="3329683" y="2670083"/>
            <a:ext cx="540000" cy="360000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5868144" y="4005104"/>
            <a:ext cx="540000" cy="360000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239912" y="4077112"/>
            <a:ext cx="540000" cy="360000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464" y="188640"/>
            <a:ext cx="7920000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дидактические принципы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872" y="1952968"/>
            <a:ext cx="2448000" cy="11880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/>
                </a:solidFill>
              </a:rPr>
              <a:t>Принцип деятельности</a:t>
            </a:r>
            <a:endParaRPr lang="ru-RU" sz="1500" b="1" dirty="0">
              <a:solidFill>
                <a:schemeClr val="bg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7584" y="3645024"/>
            <a:ext cx="2448000" cy="11880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/>
                </a:solidFill>
              </a:rPr>
              <a:t>Принцип творчества</a:t>
            </a:r>
            <a:endParaRPr lang="ru-RU" sz="1500" b="1" dirty="0">
              <a:solidFill>
                <a:schemeClr val="bg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23728" y="5229200"/>
            <a:ext cx="2448000" cy="11880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/>
                </a:solidFill>
              </a:rPr>
              <a:t>Принцип непрерыв-</a:t>
            </a:r>
          </a:p>
          <a:p>
            <a:pPr algn="ctr"/>
            <a:r>
              <a:rPr lang="ru-RU" sz="1500" b="1" dirty="0" err="1" smtClean="0">
                <a:solidFill>
                  <a:schemeClr val="bg2"/>
                </a:solidFill>
              </a:rPr>
              <a:t>ности</a:t>
            </a:r>
            <a:endParaRPr lang="ru-RU" sz="1500" b="1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92152" y="1052736"/>
            <a:ext cx="2448000" cy="11880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/>
                </a:solidFill>
              </a:rPr>
              <a:t>Принцип </a:t>
            </a:r>
            <a:r>
              <a:rPr lang="ru-RU" sz="1500" b="1" dirty="0" err="1" smtClean="0">
                <a:solidFill>
                  <a:schemeClr val="bg2"/>
                </a:solidFill>
              </a:rPr>
              <a:t>вариатив</a:t>
            </a:r>
            <a:r>
              <a:rPr lang="ru-RU" sz="1500" b="1" dirty="0" smtClean="0">
                <a:solidFill>
                  <a:schemeClr val="bg2"/>
                </a:solidFill>
              </a:rPr>
              <a:t>-</a:t>
            </a:r>
          </a:p>
          <a:p>
            <a:pPr algn="ctr"/>
            <a:r>
              <a:rPr lang="ru-RU" sz="1500" b="1" dirty="0" err="1" smtClean="0">
                <a:solidFill>
                  <a:schemeClr val="bg2"/>
                </a:solidFill>
              </a:rPr>
              <a:t>ности</a:t>
            </a:r>
            <a:endParaRPr lang="ru-RU" sz="1500" b="1" dirty="0">
              <a:solidFill>
                <a:schemeClr val="bg2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20344" y="5157192"/>
            <a:ext cx="2448000" cy="11880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/>
                </a:solidFill>
              </a:rPr>
              <a:t>Принцип </a:t>
            </a:r>
            <a:r>
              <a:rPr lang="ru-RU" sz="1500" b="1" dirty="0" err="1" smtClean="0">
                <a:solidFill>
                  <a:schemeClr val="bg2"/>
                </a:solidFill>
              </a:rPr>
              <a:t>психологич</a:t>
            </a:r>
            <a:r>
              <a:rPr lang="ru-RU" sz="1500" b="1" dirty="0" smtClean="0">
                <a:solidFill>
                  <a:schemeClr val="bg2"/>
                </a:solidFill>
              </a:rPr>
              <a:t>. комфорта</a:t>
            </a:r>
            <a:endParaRPr lang="ru-RU" sz="1500" b="1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72472" y="3537144"/>
            <a:ext cx="2448000" cy="11880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/>
                </a:solidFill>
              </a:rPr>
              <a:t>Принцип минимакса</a:t>
            </a:r>
            <a:endParaRPr lang="ru-RU" sz="1500" b="1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940424" y="1772816"/>
            <a:ext cx="2448000" cy="11880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2"/>
                </a:solidFill>
              </a:rPr>
              <a:t>Принцип целостности</a:t>
            </a:r>
            <a:endParaRPr lang="ru-RU" sz="1500" b="1" dirty="0">
              <a:solidFill>
                <a:schemeClr val="bg2"/>
              </a:solidFill>
            </a:endParaRPr>
          </a:p>
        </p:txBody>
      </p:sp>
      <p:pic>
        <p:nvPicPr>
          <p:cNvPr id="14" name="Picture 5" descr="C:\Users\арина\AppData\Local\Microsoft\Windows\Temporary Internet Files\Content.IE5\TC2BRWV6\MM900356784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04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8" grpId="0" animBg="1"/>
      <p:bldP spid="17" grpId="0" animBg="1"/>
      <p:bldP spid="16" grpId="0" animBg="1"/>
      <p:bldP spid="1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87" y="560309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«Ассоциация»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Картинка 386 из 96000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93" t="664" r="7448" b="-664"/>
          <a:stretch/>
        </p:blipFill>
        <p:spPr bwMode="auto">
          <a:xfrm>
            <a:off x="2483768" y="1824384"/>
            <a:ext cx="5082054" cy="40528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87624" y="1556792"/>
            <a:ext cx="540000" cy="540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80" y="1628800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90000"/>
                  </a:schemeClr>
                </a:solidFill>
              </a:rPr>
              <a:t>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276872"/>
            <a:ext cx="540000" cy="540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93304" y="5170978"/>
            <a:ext cx="540000" cy="540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5877272"/>
            <a:ext cx="540000" cy="540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3717032"/>
            <a:ext cx="540000" cy="540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2996952"/>
            <a:ext cx="540000" cy="540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4437112"/>
            <a:ext cx="540000" cy="540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80" y="2348880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О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80" y="3068960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М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80" y="3789040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Ф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509120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О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80" y="5261138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Р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9492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Т</a:t>
            </a: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19" name="Детский_хор_-_Некогда_стареть_учителям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39166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88301"/>
            <a:ext cx="8640000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игры «Ассоциация»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(результаты игры коллег)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0764959"/>
              </p:ext>
            </p:extLst>
          </p:nvPr>
        </p:nvGraphicFramePr>
        <p:xfrm>
          <a:off x="179512" y="1953256"/>
          <a:ext cx="8748000" cy="40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2052000"/>
                <a:gridCol w="2052000"/>
                <a:gridCol w="2052000"/>
                <a:gridCol w="2052000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К</a:t>
                      </a:r>
                      <a:endParaRPr lang="ru-RU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C00000"/>
                          </a:solidFill>
                        </a:rPr>
                        <a:t>компетентность</a:t>
                      </a:r>
                      <a:endParaRPr lang="ru-RU" sz="1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C00000"/>
                          </a:solidFill>
                        </a:rPr>
                        <a:t>креативность</a:t>
                      </a:r>
                      <a:endParaRPr lang="ru-RU" sz="1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C00000"/>
                          </a:solidFill>
                        </a:rPr>
                        <a:t>культура</a:t>
                      </a:r>
                      <a:endParaRPr lang="ru-RU" sz="1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C00000"/>
                          </a:solidFill>
                        </a:rPr>
                        <a:t>критичность</a:t>
                      </a:r>
                      <a:endParaRPr lang="ru-RU" sz="16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О</a:t>
                      </a:r>
                      <a:endParaRPr lang="ru-RU" sz="20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открытие, ответственность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отдача, оптимальность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основательность,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органичность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образованный, осознанный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М</a:t>
                      </a:r>
                      <a:endParaRPr lang="ru-RU" sz="20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мастер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моделирование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методика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мотивация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Ф</a:t>
                      </a:r>
                      <a:endParaRPr lang="ru-RU" sz="20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фантазия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фундамент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формирование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функциональный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О</a:t>
                      </a:r>
                      <a:endParaRPr lang="ru-RU" sz="20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озарение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опора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осмысленный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организованный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Р</a:t>
                      </a:r>
                      <a:endParaRPr lang="ru-RU" sz="20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рефлексия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результат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развитие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радость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Т</a:t>
                      </a:r>
                      <a:endParaRPr lang="ru-RU" sz="20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творчество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талант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темп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solidFill>
                            <a:srgbClr val="C00000"/>
                          </a:solidFill>
                        </a:rPr>
                        <a:t>тепло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1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nask[1].jpg">
            <a:hlinkClick r:id="rId3" action="ppaction://hlinkpres?slideindex=1&amp;slidetitle="/>
          </p:cNvPr>
          <p:cNvPicPr/>
          <p:nvPr/>
        </p:nvPicPr>
        <p:blipFill>
          <a:blip r:embed="rId4"/>
          <a:srcRect l="8177" t="22562" r="38114" b="18547"/>
          <a:stretch>
            <a:fillRect/>
          </a:stretch>
        </p:blipFill>
        <p:spPr bwMode="auto">
          <a:xfrm>
            <a:off x="35496" y="133162"/>
            <a:ext cx="2066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800"/>
            <a:ext cx="8280000" cy="14400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Внеклассное мероприятие по математике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«Бизнес-игра»  в 10-12 классах проводят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первой квалификационной категории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Зверева С.М.,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Обичкина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М.Л., Склярова Т.А.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>
            <a:hlinkClick r:id="rId5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01" t="-1486" r="24366" b="-3211"/>
          <a:stretch/>
        </p:blipFill>
        <p:spPr>
          <a:xfrm>
            <a:off x="4583227" y="1772816"/>
            <a:ext cx="3132045" cy="4680000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>
            <a:hlinkClick r:id="rId7" action="ppaction://hlinkfile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6" t="24416" r="24229" b="1043"/>
          <a:stretch/>
        </p:blipFill>
        <p:spPr>
          <a:xfrm>
            <a:off x="1322775" y="2276872"/>
            <a:ext cx="3534977" cy="3960000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Picture 3" descr="C:\Documents and Settings\1\Мои документы\Мои рисунки\ОМЛ.png"/>
          <p:cNvPicPr>
            <a:picLocks noChangeAspect="1" noChangeArrowheads="1"/>
          </p:cNvPicPr>
          <p:nvPr/>
        </p:nvPicPr>
        <p:blipFill>
          <a:blip r:embed="rId9"/>
          <a:srcRect l="46797" t="33835" r="32656" b="56660"/>
          <a:stretch>
            <a:fillRect/>
          </a:stretch>
        </p:blipFill>
        <p:spPr bwMode="auto">
          <a:xfrm rot="16200000">
            <a:off x="2982767" y="2339833"/>
            <a:ext cx="2892714" cy="1857388"/>
          </a:xfrm>
          <a:prstGeom prst="snip2Same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Школа_-_Учат_в_школе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196290" y="60531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6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nask[1].jpg">
            <a:hlinkClick r:id="rId3" action="ppaction://hlinkfile"/>
          </p:cNvPr>
          <p:cNvPicPr/>
          <p:nvPr/>
        </p:nvPicPr>
        <p:blipFill>
          <a:blip r:embed="rId4"/>
          <a:srcRect l="8177" t="22562" r="38114" b="18547"/>
          <a:stretch>
            <a:fillRect/>
          </a:stretch>
        </p:blipFill>
        <p:spPr bwMode="auto">
          <a:xfrm>
            <a:off x="35496" y="133162"/>
            <a:ext cx="2066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303" y="147071"/>
            <a:ext cx="7125113" cy="9244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 биологии в 8 классе 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 «Дыхание»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 учитель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Коптина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А.Г. 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>
            <a:hlinkClick r:id="rId5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64" t="9516" r="16917" b="-8754"/>
          <a:stretch/>
        </p:blipFill>
        <p:spPr>
          <a:xfrm>
            <a:off x="1763688" y="1124744"/>
            <a:ext cx="5716921" cy="5760000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Музыка_из_кинофильма_-_журавлиная_песня_к_ф_Доживем_до_понедельника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05814" y="6134120"/>
            <a:ext cx="295276" cy="2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nask[1].jpg">
            <a:hlinkClick r:id="rId3" action="ppaction://hlinkfile"/>
          </p:cNvPr>
          <p:cNvPicPr/>
          <p:nvPr/>
        </p:nvPicPr>
        <p:blipFill>
          <a:blip r:embed="rId4"/>
          <a:srcRect l="8177" t="22562" r="38114" b="18547"/>
          <a:stretch>
            <a:fillRect/>
          </a:stretch>
        </p:blipFill>
        <p:spPr bwMode="auto">
          <a:xfrm>
            <a:off x="35496" y="133162"/>
            <a:ext cx="2066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1" y="44624"/>
            <a:ext cx="7920000" cy="16200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информатики и ИКТ в 8 классе по теме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«Растровая и векторная графика»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 учитель первой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квалификационной категории Смирнова Н.В.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>
            <a:hlinkClick r:id="rId5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14" t="32234" r="38209" b="8723"/>
          <a:stretch/>
        </p:blipFill>
        <p:spPr>
          <a:xfrm>
            <a:off x="2051720" y="1268760"/>
            <a:ext cx="5341182" cy="57600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6" name="Школьные_песни_-_Школьный_корабль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86776" y="59817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65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85728"/>
            <a:ext cx="7125113" cy="92447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Коллажи учащихся ВСШ № 21 при ИТУ, выполненные в редакторе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растровой графики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endParaRPr lang="ru-RU" sz="2000" dirty="0"/>
          </a:p>
        </p:txBody>
      </p:sp>
      <p:pic>
        <p:nvPicPr>
          <p:cNvPr id="2050" name="Picture 2" descr="C:\ОМЛ\Методика\Мастер-класс\урок\Ростов.png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2164" y="1389396"/>
            <a:ext cx="6414546" cy="5040000"/>
          </a:xfrm>
          <a:prstGeom prst="rect">
            <a:avLst/>
          </a:prstGeom>
          <a:noFill/>
        </p:spPr>
      </p:pic>
      <p:pic>
        <p:nvPicPr>
          <p:cNvPr id="5" name="Дога_Евгений_-_Дога_Расстрелянные_розы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391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0000" cy="92447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Коллажи учащихся ВСШ № 21 при ИТУ, выполненные в редакторе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растровой графики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ОМЛ\Методика\Мастер-класс\урок\калаш.png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8171939" cy="4680000"/>
          </a:xfrm>
          <a:prstGeom prst="rect">
            <a:avLst/>
          </a:prstGeom>
          <a:noFill/>
        </p:spPr>
      </p:pic>
      <p:pic>
        <p:nvPicPr>
          <p:cNvPr id="6" name="Дога_Евгений_-_Дога_Расстрелянные_розы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391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28604"/>
            <a:ext cx="7125113" cy="92447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Коллажи учащихся ВСШ № 21 при ИТУ, выполненные в редакторе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растровой графики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endParaRPr lang="ru-RU" sz="2000" dirty="0"/>
          </a:p>
        </p:txBody>
      </p:sp>
      <p:pic>
        <p:nvPicPr>
          <p:cNvPr id="3074" name="Picture 2" descr="C:\ОМЛ\Методика\Мастер-класс\урок\Ярославль урок 1.png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77958"/>
            <a:ext cx="7340831" cy="4680000"/>
          </a:xfrm>
          <a:prstGeom prst="rect">
            <a:avLst/>
          </a:prstGeom>
          <a:noFill/>
        </p:spPr>
      </p:pic>
      <p:pic>
        <p:nvPicPr>
          <p:cNvPr id="6" name="Дога_Евгений_-_Дога_Расстрелянные_розы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391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znask[1].jpg"/>
          <p:cNvPicPr/>
          <p:nvPr/>
        </p:nvPicPr>
        <p:blipFill>
          <a:blip r:embed="rId2"/>
          <a:srcRect l="8177" t="22562" r="38114" b="18547"/>
          <a:stretch>
            <a:fillRect/>
          </a:stretch>
        </p:blipFill>
        <p:spPr bwMode="auto">
          <a:xfrm>
            <a:off x="323528" y="133162"/>
            <a:ext cx="2066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80000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точных наук и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естествознания ВСШ № 21 при ИТУ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6" descr="IMG_056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2548" t="567" r="22596" b="-567"/>
          <a:stretch/>
        </p:blipFill>
        <p:spPr>
          <a:xfrm rot="900000">
            <a:off x="7679345" y="3137854"/>
            <a:ext cx="1325775" cy="18000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96" t="19041" r="41572" b="30163"/>
          <a:stretch/>
        </p:blipFill>
        <p:spPr>
          <a:xfrm rot="300000">
            <a:off x="5636869" y="2296731"/>
            <a:ext cx="1144885" cy="180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62" t="33161" r="39168" b="12944"/>
          <a:stretch/>
        </p:blipFill>
        <p:spPr>
          <a:xfrm rot="20700000" flipH="1">
            <a:off x="212520" y="3161009"/>
            <a:ext cx="1196521" cy="180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5" t="22073" r="50417" b="38963"/>
          <a:stretch/>
        </p:blipFill>
        <p:spPr>
          <a:xfrm rot="600000" flipH="1">
            <a:off x="6677460" y="2588757"/>
            <a:ext cx="1176215" cy="180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90" t="28993" r="34034" b="13910"/>
          <a:stretch/>
        </p:blipFill>
        <p:spPr>
          <a:xfrm rot="21000000">
            <a:off x="1219240" y="2584720"/>
            <a:ext cx="1129717" cy="180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2" t="16364" r="36006" b="19602"/>
          <a:stretch/>
        </p:blipFill>
        <p:spPr>
          <a:xfrm>
            <a:off x="3388312" y="2214554"/>
            <a:ext cx="1183688" cy="180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026" name="Picture 2" descr="C:\Users\арина\Pictures\Яблонцев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10" t="48087" r="39067" b="1913"/>
          <a:stretch/>
        </p:blipFill>
        <p:spPr bwMode="auto">
          <a:xfrm>
            <a:off x="4504773" y="2205064"/>
            <a:ext cx="1138797" cy="18000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472" y="4419109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Наш девиз: 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«Учиться, учиться и учиться…»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1\Мои документы\Мои рисунки\ОМЛ.png"/>
          <p:cNvPicPr>
            <a:picLocks noChangeAspect="1" noChangeArrowheads="1"/>
          </p:cNvPicPr>
          <p:nvPr/>
        </p:nvPicPr>
        <p:blipFill>
          <a:blip r:embed="rId10"/>
          <a:srcRect l="49997" t="34435" r="34659" b="58471"/>
          <a:stretch>
            <a:fillRect/>
          </a:stretch>
        </p:blipFill>
        <p:spPr bwMode="auto">
          <a:xfrm rot="15900000">
            <a:off x="1966848" y="2624790"/>
            <a:ext cx="1785950" cy="1146235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9229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nask[1].jpg">
            <a:hlinkClick r:id="rId3" action="ppaction://hlinkfile"/>
          </p:cNvPr>
          <p:cNvPicPr/>
          <p:nvPr/>
        </p:nvPicPr>
        <p:blipFill>
          <a:blip r:embed="rId4"/>
          <a:srcRect l="8177" t="22562" r="38114" b="18547"/>
          <a:stretch>
            <a:fillRect/>
          </a:stretch>
        </p:blipFill>
        <p:spPr bwMode="auto">
          <a:xfrm>
            <a:off x="35496" y="133162"/>
            <a:ext cx="2066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303" y="44624"/>
            <a:ext cx="7125113" cy="14400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Урок-игру по физике в 8 классе «Самый умный»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роводит учитель первой квалификационной категории  Яблонцева И.В.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>
            <a:hlinkClick r:id="rId5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3" t="13095" r="38" b="7926"/>
          <a:stretch/>
        </p:blipFill>
        <p:spPr>
          <a:xfrm flipH="1">
            <a:off x="1979711" y="1352092"/>
            <a:ext cx="5150247" cy="5533292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вальс_-_Прощальный_вальс_-_Когда_уйдем_со_школьного_двора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67728" y="60531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9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nask[1].jpg">
            <a:hlinkClick r:id="rId3" action="ppaction://hlinkfile"/>
          </p:cNvPr>
          <p:cNvPicPr/>
          <p:nvPr/>
        </p:nvPicPr>
        <p:blipFill>
          <a:blip r:embed="rId4"/>
          <a:srcRect l="8177" t="22562" r="38114" b="18547"/>
          <a:stretch>
            <a:fillRect/>
          </a:stretch>
        </p:blipFill>
        <p:spPr bwMode="auto">
          <a:xfrm>
            <a:off x="35496" y="133162"/>
            <a:ext cx="2066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311" y="260648"/>
            <a:ext cx="7125113" cy="14400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химии в 11 классе по теме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«Одноосновные карбоновые кислоты»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 учитель первой квалификационной категории Ковальская Л.В.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>
            <a:hlinkClick r:id="rId5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" t="-732" r="-1520" b="-866"/>
          <a:stretch/>
        </p:blipFill>
        <p:spPr>
          <a:xfrm>
            <a:off x="1331640" y="1556792"/>
            <a:ext cx="6710148" cy="5040000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Детский_хор_-_Школьные_годы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8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рина\Pictures\Урок6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8520" y="117032"/>
            <a:ext cx="5424000" cy="3600000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рина\Pictures\Сухомлинсеий.jpg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7352"/>
            <a:ext cx="4187077" cy="5040000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0512" y="3069280"/>
            <a:ext cx="5400000" cy="2880000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ru-RU" sz="2000" b="1" spc="300" dirty="0" smtClean="0">
                <a:solidFill>
                  <a:srgbClr val="C00000"/>
                </a:solidFill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</a:rPr>
              <a:t>Урок – это зеркало общей и педагогической культуры учителя, мерило его интеллектуального богатства, показатель его кругозора и эрудиции.»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                     В.А. Сухомлинский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Музыка_из_кинофильма_-_журавлиная_песня_к_ф_Доживем_до_понедельника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05814" y="6134120"/>
            <a:ext cx="295276" cy="2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6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odarennie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376"/>
            <a:ext cx="3285269" cy="2880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00000" cy="1800000"/>
          </a:xfrm>
        </p:spPr>
        <p:txBody>
          <a:bodyPr/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мастер-класса: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побудить педагогов ВСШ № 21 при ИТУ к осмыслению понятия «современный урок».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2910" y="1857364"/>
            <a:ext cx="7920000" cy="4320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мастер-класса: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4500" b="1" dirty="0" smtClean="0">
                <a:solidFill>
                  <a:srgbClr val="C00000"/>
                </a:solidFill>
              </a:rPr>
              <a:t>осмысление главной тенденции в современном уроке и современных дидактических принципов;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4500" b="1" dirty="0" smtClean="0">
                <a:solidFill>
                  <a:srgbClr val="C00000"/>
                </a:solidFill>
              </a:rPr>
              <a:t>демонстрация приемов</a:t>
            </a:r>
            <a:r>
              <a:rPr lang="ru-RU" sz="4500" b="1" smtClean="0">
                <a:solidFill>
                  <a:srgbClr val="C00000"/>
                </a:solidFill>
              </a:rPr>
              <a:t>, опирающихся </a:t>
            </a:r>
            <a:r>
              <a:rPr lang="ru-RU" sz="4500" b="1" dirty="0" smtClean="0">
                <a:solidFill>
                  <a:srgbClr val="C00000"/>
                </a:solidFill>
              </a:rPr>
              <a:t>на творческое начало в обучающемся (ученике/учителе), и приемов создания комфортной обстановки на учебном занятии;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4500" b="1" dirty="0" smtClean="0">
                <a:solidFill>
                  <a:srgbClr val="C00000"/>
                </a:solidFill>
              </a:rPr>
              <a:t>демонстрация элементов применения  компьютерных технологий для решения задач образования обучающихся и задач самообразования учителей.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ru-RU" b="1" dirty="0">
              <a:solidFill>
                <a:srgbClr val="C0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ru-RU" b="1" dirty="0" smtClean="0">
              <a:solidFill>
                <a:srgbClr val="C0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ru-RU" b="1" dirty="0">
              <a:solidFill>
                <a:srgbClr val="C0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5164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chool0301[1].jpg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21"/>
          <a:stretch/>
        </p:blipFill>
        <p:spPr bwMode="auto">
          <a:xfrm flipH="1">
            <a:off x="6054656" y="3573376"/>
            <a:ext cx="3125856" cy="3240000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71414"/>
            <a:ext cx="7125113" cy="3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1332360" y="1500174"/>
            <a:ext cx="6480000" cy="2160000"/>
          </a:xfrm>
          <a:prstGeom prst="horizontalScroll">
            <a:avLst/>
          </a:prstGeom>
          <a:solidFill>
            <a:schemeClr val="bg2"/>
          </a:solidFill>
          <a:ln w="381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Урок – это законченный в смысловом, временном, организационном отношении  этап учебного процесса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700000">
            <a:off x="2956695" y="3368747"/>
            <a:ext cx="360000" cy="1440000"/>
          </a:xfrm>
          <a:prstGeom prst="downArrow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8900000" flipH="1">
            <a:off x="5528463" y="3368747"/>
            <a:ext cx="360000" cy="1440000"/>
          </a:xfrm>
          <a:prstGeom prst="downArrow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1115896" y="4797152"/>
            <a:ext cx="2520000" cy="900000"/>
          </a:xfrm>
          <a:prstGeom prst="verticalScroll">
            <a:avLst/>
          </a:prstGeom>
          <a:solidFill>
            <a:schemeClr val="bg2"/>
          </a:solidFill>
          <a:ln w="381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r>
              <a:rPr lang="ru-RU" sz="1900" b="1" dirty="0" smtClean="0">
                <a:solidFill>
                  <a:srgbClr val="C00000"/>
                </a:solidFill>
              </a:rPr>
              <a:t>Инвариантная часть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 flipH="1">
            <a:off x="5123834" y="4817826"/>
            <a:ext cx="2520000" cy="900000"/>
          </a:xfrm>
          <a:prstGeom prst="verticalScroll">
            <a:avLst/>
          </a:prstGeom>
          <a:solidFill>
            <a:schemeClr val="bg2"/>
          </a:solidFill>
          <a:ln w="38100" cap="flat" cmpd="sng" algn="ctr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r>
              <a:rPr lang="ru-RU" sz="1900" b="1" dirty="0" smtClean="0">
                <a:solidFill>
                  <a:srgbClr val="C00000"/>
                </a:solidFill>
              </a:rPr>
              <a:t>Вариативная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r>
              <a:rPr lang="ru-RU" sz="1900" b="1" dirty="0" smtClean="0">
                <a:solidFill>
                  <a:srgbClr val="C00000"/>
                </a:solidFill>
              </a:rPr>
              <a:t>часть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charset="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chool0301[1]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21"/>
          <a:stretch/>
        </p:blipFill>
        <p:spPr bwMode="auto">
          <a:xfrm>
            <a:off x="-71470" y="3689462"/>
            <a:ext cx="3125856" cy="3240000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428728" y="1857364"/>
            <a:ext cx="6480000" cy="2160000"/>
          </a:xfrm>
          <a:prstGeom prst="horizontalScroll">
            <a:avLst/>
          </a:prstGeom>
          <a:solidFill>
            <a:schemeClr val="bg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Главный признак традиционного урока – его ориентация на усвоение </a:t>
            </a:r>
          </a:p>
          <a:p>
            <a:pPr algn="ctr">
              <a:lnSpc>
                <a:spcPct val="13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предметных ЗУН.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15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-27384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«Нападающие и защитники»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224" y="1125304"/>
            <a:ext cx="3364200" cy="5040000"/>
          </a:xfrm>
          <a:prstGeom prst="snip2SameRect">
            <a:avLst/>
          </a:prstGeom>
          <a:effectLst>
            <a:softEdge rad="317500"/>
          </a:effectLst>
        </p:spPr>
      </p:pic>
      <p:pic>
        <p:nvPicPr>
          <p:cNvPr id="5" name="Picture 2" descr="C:\Documents and Settings\1\Мои документы\фото учеников\IMG_0600.jpg"/>
          <p:cNvPicPr>
            <a:picLocks noChangeAspect="1" noChangeArrowheads="1"/>
          </p:cNvPicPr>
          <p:nvPr/>
        </p:nvPicPr>
        <p:blipFill>
          <a:blip r:embed="rId4" cstate="print"/>
          <a:srcRect l="15005" r="6967"/>
          <a:stretch>
            <a:fillRect/>
          </a:stretch>
        </p:blipFill>
        <p:spPr bwMode="auto">
          <a:xfrm>
            <a:off x="1079518" y="764704"/>
            <a:ext cx="4500594" cy="3240000"/>
          </a:xfrm>
          <a:prstGeom prst="snip2Same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Users\арина\Pictures\Ур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6492"/>
            <a:ext cx="4524375" cy="3390900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Детский_хор_-_Некогда_стареть_учителям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39166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5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28261"/>
            <a:ext cx="8640000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«Плюсы» и «минусы» традиционного урока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(высказывания коллег)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96" y="1341368"/>
            <a:ext cx="9000000" cy="5400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4268673"/>
              </p:ext>
            </p:extLst>
          </p:nvPr>
        </p:nvGraphicFramePr>
        <p:xfrm>
          <a:off x="683568" y="1124744"/>
          <a:ext cx="7920000" cy="4860960"/>
        </p:xfrm>
        <a:graphic>
          <a:graphicData uri="http://schemas.openxmlformats.org/drawingml/2006/table">
            <a:tbl>
              <a:tblPr/>
              <a:tblGrid>
                <a:gridCol w="3960000"/>
                <a:gridCol w="3960000"/>
              </a:tblGrid>
              <a:tr h="720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«Плюсы»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традиционного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урока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«Минусы»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традиционного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урока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89856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К традиционному уроку легко готовиться.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Некогда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работать с «сильными»   учениками. 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9856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традиционном уроке легко работать: его организация проста, привычна, отработана до мелочей.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Высокая утомляемость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учителя, т.к. большую часть времени урока работает он сам.</a:t>
                      </a:r>
                      <a:endParaRPr lang="ru-RU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9856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Традиционный урок воспитывает в учащихся дисциплинированность, приучает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их к порядку.  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Постоянное чувство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неудовлетворенности из-за отсутствия у учащихся интереса, нежелания учиться.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9856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Нельзя обойтись без прочных, глубоких, систематичных знаний: то, что накапливалось веками, ценно всегда.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Недовольство администрацией,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заинтересованной в новом.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99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28261"/>
            <a:ext cx="8640000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«Плюсы» и «минусы» традиционного урока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(высказывания коллег)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96" y="1341368"/>
            <a:ext cx="9000000" cy="5400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579848"/>
              </p:ext>
            </p:extLst>
          </p:nvPr>
        </p:nvGraphicFramePr>
        <p:xfrm>
          <a:off x="683568" y="1124744"/>
          <a:ext cx="7920000" cy="5149920"/>
        </p:xfrm>
        <a:graphic>
          <a:graphicData uri="http://schemas.openxmlformats.org/drawingml/2006/table">
            <a:tbl>
              <a:tblPr/>
              <a:tblGrid>
                <a:gridCol w="3960000"/>
                <a:gridCol w="3960000"/>
              </a:tblGrid>
              <a:tr h="720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«Плюсы»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традиционного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урока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«Минусы»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традиционного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урока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89856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Со «середнячками», на которых ориентирован традиционный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урок, работать проще, меньше головной боли.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Надоедает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одно и то же бесконечное повторение «пройденного».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98560"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Организация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традиционного урока хорошо известна ученикам, ничего в организационном плане объяснять им не надо.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Главные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ориентиры традиционного урока – коллективное выравнивание, средняя успешность (успеваемость), средний ученик.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9856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Некогда работать со «слабыми» учениками.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9856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Нет возможности осуществлять полноценное индивидуальное обучение.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23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56" y="693376"/>
            <a:ext cx="8160000" cy="612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40728"/>
            <a:ext cx="8640000" cy="540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тенденция в современном уроке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67744" y="1556952"/>
            <a:ext cx="4680000" cy="1800000"/>
          </a:xfrm>
          <a:prstGeom prst="horizontalScroll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Изменение метода обучения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(с объяснительного на деятельностный</a:t>
            </a:r>
            <a:r>
              <a:rPr lang="ru-RU" sz="16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2339752" y="4365104"/>
            <a:ext cx="4680000" cy="1800000"/>
          </a:xfrm>
          <a:prstGeom prst="horizontalScroll">
            <a:avLst/>
          </a:prstGeom>
          <a:solidFill>
            <a:schemeClr val="bg2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Изменение оценки результатов обучения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marL="0" indent="0" algn="ctr">
              <a:buFont typeface="Wingdings 2" charset="2"/>
              <a:buNone/>
            </a:pPr>
            <a:r>
              <a:rPr lang="ru-RU" sz="1700" b="1" dirty="0" smtClean="0">
                <a:solidFill>
                  <a:srgbClr val="C00000"/>
                </a:solidFill>
              </a:rPr>
              <a:t>(оценка не только предметных ЗУН, но и метапредметных, и личностных результатов)</a:t>
            </a:r>
            <a:endParaRPr lang="ru-RU" sz="1700" b="1" dirty="0">
              <a:solidFill>
                <a:srgbClr val="C00000"/>
              </a:solidFill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4283968" y="3321088"/>
            <a:ext cx="720000" cy="900000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29054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Autumn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1158</TotalTime>
  <Words>547</Words>
  <Application>Microsoft Office PowerPoint</Application>
  <PresentationFormat>Экран (4:3)</PresentationFormat>
  <Paragraphs>121</Paragraphs>
  <Slides>22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Autumn</vt:lpstr>
      <vt:lpstr>Мастер-класс  «Современный урок – каким ему быть?»  </vt:lpstr>
      <vt:lpstr>МО точных наук и  естествознания ВСШ № 21 при ИТУ</vt:lpstr>
      <vt:lpstr>Цель мастер-класса:  побудить педагогов ВСШ № 21 при ИТУ к осмыслению понятия «современный урок». </vt:lpstr>
      <vt:lpstr>Слайд 4</vt:lpstr>
      <vt:lpstr>Слайд 5</vt:lpstr>
      <vt:lpstr>Игра «Нападающие и защитники» </vt:lpstr>
      <vt:lpstr>«Плюсы» и «минусы» традиционного урока (высказывания коллег)</vt:lpstr>
      <vt:lpstr>«Плюсы» и «минусы» традиционного урока (высказывания коллег)</vt:lpstr>
      <vt:lpstr>Главная тенденция в современном уроке </vt:lpstr>
      <vt:lpstr>Слайд 10</vt:lpstr>
      <vt:lpstr>Современные дидактические принципы</vt:lpstr>
      <vt:lpstr>Игра «Ассоциация»</vt:lpstr>
      <vt:lpstr>Результаты игры «Ассоциация» (результаты игры коллег) </vt:lpstr>
      <vt:lpstr>Внеклассное мероприятие по математике  «Бизнес-игра»  в 10-12 классах проводят  учителя первой квалификационной категории  Зверева С.М., Обичкина М.Л., Склярова Т.А.</vt:lpstr>
      <vt:lpstr>Урок по биологии в 8 классе   по теме «Дыхание»  проводит учитель Коптина А.Г. </vt:lpstr>
      <vt:lpstr>Урок информатики и ИКТ в 8 классе по теме  «Растровая и векторная графика»  проводит учитель первой  квалификационной категории Смирнова Н.В.</vt:lpstr>
      <vt:lpstr>Коллажи учащихся ВСШ № 21 при ИТУ, выполненные в редакторе  растровой графики Paint</vt:lpstr>
      <vt:lpstr>Коллажи учащихся ВСШ № 21 при ИТУ, выполненные в редакторе растровой графики Paint</vt:lpstr>
      <vt:lpstr>Коллажи учащихся ВСШ № 21 при ИТУ, выполненные в редакторе растровой графики Paint</vt:lpstr>
      <vt:lpstr>Урок-игру по физике в 8 классе «Самый умный» проводит учитель первой квалификационной категории  Яблонцева И.В.</vt:lpstr>
      <vt:lpstr>Урок химии в 11 классе по теме  «Одноосновные карбоновые кислоты»  проводит учитель первой квалификационной категории Ковальская Л.В.</vt:lpstr>
      <vt:lpstr>«Урок – это зеркало общей и педагогической культуры учителя, мерило его интеллектуального богатства, показатель его кругозора и эрудиции.»                             В.А. Сухомлинский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1</cp:lastModifiedBy>
  <cp:revision>321</cp:revision>
  <dcterms:created xsi:type="dcterms:W3CDTF">2013-11-03T10:27:55Z</dcterms:created>
  <dcterms:modified xsi:type="dcterms:W3CDTF">2013-12-27T08:44:33Z</dcterms:modified>
</cp:coreProperties>
</file>