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7" r:id="rId2"/>
    <p:sldId id="259" r:id="rId3"/>
    <p:sldId id="274" r:id="rId4"/>
    <p:sldId id="275" r:id="rId5"/>
    <p:sldId id="276" r:id="rId6"/>
    <p:sldId id="279" r:id="rId7"/>
    <p:sldId id="272" r:id="rId8"/>
    <p:sldId id="280" r:id="rId9"/>
    <p:sldId id="281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view3D>
      <c:rotX val="20"/>
      <c:rotY val="30"/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10</c:v>
                </c:pt>
                <c:pt idx="5">
                  <c:v>11</c:v>
                </c:pt>
                <c:pt idx="6">
                  <c:v>8</c:v>
                </c:pt>
                <c:pt idx="7">
                  <c:v>4</c:v>
                </c:pt>
                <c:pt idx="8">
                  <c:v>6</c:v>
                </c:pt>
                <c:pt idx="9">
                  <c:v>9</c:v>
                </c:pt>
                <c:pt idx="10">
                  <c:v>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101</c:v>
                </c:pt>
                <c:pt idx="1">
                  <c:v>72</c:v>
                </c:pt>
                <c:pt idx="2">
                  <c:v>72</c:v>
                </c:pt>
                <c:pt idx="3">
                  <c:v>55</c:v>
                </c:pt>
                <c:pt idx="4">
                  <c:v>45</c:v>
                </c:pt>
                <c:pt idx="5">
                  <c:v>45</c:v>
                </c:pt>
                <c:pt idx="6">
                  <c:v>37</c:v>
                </c:pt>
                <c:pt idx="7">
                  <c:v>36</c:v>
                </c:pt>
                <c:pt idx="8">
                  <c:v>27</c:v>
                </c:pt>
                <c:pt idx="9">
                  <c:v>20</c:v>
                </c:pt>
                <c:pt idx="10">
                  <c:v>16</c:v>
                </c:pt>
              </c:numCache>
            </c:numRef>
          </c:val>
        </c:ser>
        <c:gapWidth val="100"/>
        <c:shape val="box"/>
        <c:axId val="86983808"/>
        <c:axId val="87537536"/>
        <c:axId val="0"/>
      </c:bar3DChart>
      <c:catAx>
        <c:axId val="86983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7537536"/>
        <c:crosses val="autoZero"/>
        <c:auto val="1"/>
        <c:lblAlgn val="ctr"/>
        <c:lblOffset val="100"/>
      </c:catAx>
      <c:valAx>
        <c:axId val="87537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6983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otX val="20"/>
      <c:rotY val="30"/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Обществознание </c:v>
                </c:pt>
                <c:pt idx="1">
                  <c:v>Информатика и ИКТ</c:v>
                </c:pt>
                <c:pt idx="2">
                  <c:v>Математика</c:v>
                </c:pt>
                <c:pt idx="3">
                  <c:v>Русский язык</c:v>
                </c:pt>
                <c:pt idx="4">
                  <c:v>Литература</c:v>
                </c:pt>
                <c:pt idx="5">
                  <c:v>История</c:v>
                </c:pt>
                <c:pt idx="6">
                  <c:v>Английский язык</c:v>
                </c:pt>
                <c:pt idx="7">
                  <c:v>ОБЖ</c:v>
                </c:pt>
                <c:pt idx="8">
                  <c:v>Биология</c:v>
                </c:pt>
                <c:pt idx="9">
                  <c:v>География</c:v>
                </c:pt>
                <c:pt idx="10">
                  <c:v>Физика</c:v>
                </c:pt>
                <c:pt idx="11">
                  <c:v>Химия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222</c:v>
                </c:pt>
                <c:pt idx="1">
                  <c:v>219</c:v>
                </c:pt>
                <c:pt idx="2">
                  <c:v>200</c:v>
                </c:pt>
                <c:pt idx="3">
                  <c:v>178</c:v>
                </c:pt>
                <c:pt idx="4">
                  <c:v>170</c:v>
                </c:pt>
                <c:pt idx="5">
                  <c:v>158</c:v>
                </c:pt>
                <c:pt idx="6">
                  <c:v>156</c:v>
                </c:pt>
                <c:pt idx="7">
                  <c:v>149</c:v>
                </c:pt>
                <c:pt idx="8">
                  <c:v>137</c:v>
                </c:pt>
                <c:pt idx="9">
                  <c:v>134</c:v>
                </c:pt>
                <c:pt idx="10">
                  <c:v>132</c:v>
                </c:pt>
                <c:pt idx="11">
                  <c:v>129</c:v>
                </c:pt>
              </c:numCache>
            </c:numRef>
          </c:val>
        </c:ser>
        <c:gapWidth val="100"/>
        <c:shape val="box"/>
        <c:axId val="95612928"/>
        <c:axId val="95614464"/>
        <c:axId val="0"/>
      </c:bar3DChart>
      <c:catAx>
        <c:axId val="95612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5614464"/>
        <c:crosses val="autoZero"/>
        <c:auto val="1"/>
        <c:lblAlgn val="ctr"/>
        <c:lblOffset val="100"/>
      </c:catAx>
      <c:valAx>
        <c:axId val="95614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56129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view3D>
      <c:rotX val="20"/>
      <c:rotY val="30"/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612</c:v>
                </c:pt>
                <c:pt idx="1">
                  <c:v>427</c:v>
                </c:pt>
                <c:pt idx="2">
                  <c:v>284</c:v>
                </c:pt>
                <c:pt idx="3">
                  <c:v>194</c:v>
                </c:pt>
                <c:pt idx="4">
                  <c:v>181</c:v>
                </c:pt>
                <c:pt idx="5">
                  <c:v>149</c:v>
                </c:pt>
                <c:pt idx="6">
                  <c:v>146</c:v>
                </c:pt>
              </c:numCache>
            </c:numRef>
          </c:val>
        </c:ser>
        <c:gapWidth val="100"/>
        <c:shape val="box"/>
        <c:axId val="104551936"/>
        <c:axId val="104553472"/>
        <c:axId val="0"/>
      </c:bar3DChart>
      <c:catAx>
        <c:axId val="1045519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4553472"/>
        <c:crosses val="autoZero"/>
        <c:auto val="1"/>
        <c:lblAlgn val="ctr"/>
        <c:lblOffset val="100"/>
      </c:catAx>
      <c:valAx>
        <c:axId val="104553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5519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</c:v>
                </c:pt>
                <c:pt idx="1">
                  <c:v>54</c:v>
                </c:pt>
                <c:pt idx="2">
                  <c:v>22</c:v>
                </c:pt>
                <c:pt idx="3">
                  <c:v>14</c:v>
                </c:pt>
                <c:pt idx="4">
                  <c:v>11</c:v>
                </c:pt>
                <c:pt idx="5">
                  <c:v>3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ИКТ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90</c:v>
                </c:pt>
                <c:pt idx="1">
                  <c:v>26</c:v>
                </c:pt>
                <c:pt idx="2">
                  <c:v>7</c:v>
                </c:pt>
                <c:pt idx="3">
                  <c:v>26</c:v>
                </c:pt>
                <c:pt idx="4">
                  <c:v>50</c:v>
                </c:pt>
                <c:pt idx="5">
                  <c:v>7</c:v>
                </c:pt>
                <c:pt idx="6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Литература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47</c:v>
                </c:pt>
                <c:pt idx="1">
                  <c:v>53</c:v>
                </c:pt>
                <c:pt idx="2">
                  <c:v>31</c:v>
                </c:pt>
                <c:pt idx="3">
                  <c:v>17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Обществознание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52</c:v>
                </c:pt>
                <c:pt idx="1">
                  <c:v>41</c:v>
                </c:pt>
                <c:pt idx="2">
                  <c:v>62</c:v>
                </c:pt>
                <c:pt idx="3">
                  <c:v>9</c:v>
                </c:pt>
                <c:pt idx="4">
                  <c:v>16</c:v>
                </c:pt>
                <c:pt idx="5">
                  <c:v>5</c:v>
                </c:pt>
                <c:pt idx="6">
                  <c:v>37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56</c:v>
                </c:pt>
                <c:pt idx="1">
                  <c:v>35</c:v>
                </c:pt>
                <c:pt idx="2">
                  <c:v>25</c:v>
                </c:pt>
                <c:pt idx="3">
                  <c:v>12</c:v>
                </c:pt>
                <c:pt idx="4">
                  <c:v>4</c:v>
                </c:pt>
                <c:pt idx="5">
                  <c:v>43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35</c:v>
                </c:pt>
                <c:pt idx="1">
                  <c:v>43</c:v>
                </c:pt>
                <c:pt idx="2">
                  <c:v>15</c:v>
                </c:pt>
                <c:pt idx="3">
                  <c:v>11</c:v>
                </c:pt>
                <c:pt idx="4">
                  <c:v>11</c:v>
                </c:pt>
                <c:pt idx="5">
                  <c:v>4</c:v>
                </c:pt>
                <c:pt idx="6">
                  <c:v>15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39</c:v>
                </c:pt>
                <c:pt idx="1">
                  <c:v>29</c:v>
                </c:pt>
                <c:pt idx="2">
                  <c:v>28</c:v>
                </c:pt>
                <c:pt idx="3">
                  <c:v>10</c:v>
                </c:pt>
                <c:pt idx="4">
                  <c:v>19</c:v>
                </c:pt>
                <c:pt idx="5">
                  <c:v>5</c:v>
                </c:pt>
                <c:pt idx="6">
                  <c:v>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48</c:v>
                </c:pt>
                <c:pt idx="1">
                  <c:v>36</c:v>
                </c:pt>
                <c:pt idx="2">
                  <c:v>13</c:v>
                </c:pt>
                <c:pt idx="3">
                  <c:v>26</c:v>
                </c:pt>
                <c:pt idx="4">
                  <c:v>4</c:v>
                </c:pt>
                <c:pt idx="5">
                  <c:v>50</c:v>
                </c:pt>
                <c:pt idx="6">
                  <c:v>23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Физика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0">
                  <c:v>45</c:v>
                </c:pt>
                <c:pt idx="1">
                  <c:v>27</c:v>
                </c:pt>
                <c:pt idx="2">
                  <c:v>20</c:v>
                </c:pt>
                <c:pt idx="3">
                  <c:v>14</c:v>
                </c:pt>
                <c:pt idx="4">
                  <c:v>14</c:v>
                </c:pt>
                <c:pt idx="5">
                  <c:v>10</c:v>
                </c:pt>
                <c:pt idx="6">
                  <c:v>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ОБЖ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  <c:pt idx="0">
                  <c:v>64</c:v>
                </c:pt>
                <c:pt idx="1">
                  <c:v>19</c:v>
                </c:pt>
                <c:pt idx="2">
                  <c:v>34</c:v>
                </c:pt>
                <c:pt idx="3">
                  <c:v>10</c:v>
                </c:pt>
                <c:pt idx="4">
                  <c:v>14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Английский яз.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Лист1!$L$2:$L$8</c:f>
              <c:numCache>
                <c:formatCode>General</c:formatCode>
                <c:ptCount val="7"/>
                <c:pt idx="0">
                  <c:v>50</c:v>
                </c:pt>
                <c:pt idx="1">
                  <c:v>33</c:v>
                </c:pt>
                <c:pt idx="2">
                  <c:v>10</c:v>
                </c:pt>
                <c:pt idx="3">
                  <c:v>32</c:v>
                </c:pt>
                <c:pt idx="4">
                  <c:v>16</c:v>
                </c:pt>
                <c:pt idx="5">
                  <c:v>6</c:v>
                </c:pt>
                <c:pt idx="6">
                  <c:v>9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Предмет формирует полезные умения</c:v>
                </c:pt>
                <c:pt idx="1">
                  <c:v>Предмет развивает интеллект</c:v>
                </c:pt>
                <c:pt idx="2">
                  <c:v>Предмет учит разбираться в жизни</c:v>
                </c:pt>
                <c:pt idx="3">
                  <c:v>Пригодится для поступления в колледж, вуз, в жизни</c:v>
                </c:pt>
                <c:pt idx="4">
                  <c:v>Эта наука играет большую роль в жизни общества</c:v>
                </c:pt>
                <c:pt idx="5">
                  <c:v>Предмет будет на экзамене, итоговом тестировании</c:v>
                </c:pt>
                <c:pt idx="6">
                  <c:v>Знание предмета необходимо для развития экономики страны</c:v>
                </c:pt>
              </c:strCache>
            </c:strRef>
          </c:cat>
          <c:val>
            <c:numRef>
              <c:f>Лист1!$M$2:$M$8</c:f>
              <c:numCache>
                <c:formatCode>General</c:formatCode>
                <c:ptCount val="7"/>
                <c:pt idx="0">
                  <c:v>47</c:v>
                </c:pt>
                <c:pt idx="1">
                  <c:v>31</c:v>
                </c:pt>
                <c:pt idx="2">
                  <c:v>17</c:v>
                </c:pt>
                <c:pt idx="3">
                  <c:v>13</c:v>
                </c:pt>
                <c:pt idx="4">
                  <c:v>14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shape val="box"/>
        <c:axId val="104499456"/>
        <c:axId val="104521728"/>
        <c:axId val="0"/>
      </c:bar3DChart>
      <c:catAx>
        <c:axId val="104499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4521728"/>
        <c:crosses val="autoZero"/>
        <c:auto val="1"/>
        <c:lblAlgn val="ctr"/>
        <c:lblOffset val="100"/>
      </c:catAx>
      <c:valAx>
        <c:axId val="104521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499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otX val="20"/>
      <c:rotY val="34"/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8.9412702312791914E-2"/>
          <c:y val="3.720164609053507E-2"/>
          <c:w val="0.88974143810926165"/>
          <c:h val="0.5548611979058173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История</c:v>
                </c:pt>
                <c:pt idx="1">
                  <c:v>Информатика и ИКТ</c:v>
                </c:pt>
                <c:pt idx="2">
                  <c:v>Литература</c:v>
                </c:pt>
                <c:pt idx="3">
                  <c:v>Обществознание</c:v>
                </c:pt>
                <c:pt idx="4">
                  <c:v>Русский язык</c:v>
                </c:pt>
                <c:pt idx="5">
                  <c:v>Математика</c:v>
                </c:pt>
                <c:pt idx="6">
                  <c:v>Биология</c:v>
                </c:pt>
                <c:pt idx="7">
                  <c:v>ОБЖ</c:v>
                </c:pt>
                <c:pt idx="8">
                  <c:v>Англ. язык</c:v>
                </c:pt>
                <c:pt idx="9">
                  <c:v>География</c:v>
                </c:pt>
                <c:pt idx="10">
                  <c:v>Химия</c:v>
                </c:pt>
                <c:pt idx="11">
                  <c:v>Физика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212</c:v>
                </c:pt>
                <c:pt idx="1">
                  <c:v>188</c:v>
                </c:pt>
                <c:pt idx="2">
                  <c:v>184</c:v>
                </c:pt>
                <c:pt idx="3">
                  <c:v>178</c:v>
                </c:pt>
                <c:pt idx="4">
                  <c:v>153</c:v>
                </c:pt>
                <c:pt idx="5">
                  <c:v>140</c:v>
                </c:pt>
                <c:pt idx="6">
                  <c:v>133</c:v>
                </c:pt>
                <c:pt idx="7">
                  <c:v>132</c:v>
                </c:pt>
                <c:pt idx="8">
                  <c:v>131</c:v>
                </c:pt>
                <c:pt idx="9">
                  <c:v>123</c:v>
                </c:pt>
                <c:pt idx="10">
                  <c:v>117</c:v>
                </c:pt>
                <c:pt idx="11">
                  <c:v>112</c:v>
                </c:pt>
              </c:numCache>
            </c:numRef>
          </c:val>
        </c:ser>
        <c:gapWidth val="100"/>
        <c:shape val="box"/>
        <c:axId val="104948864"/>
        <c:axId val="104950400"/>
        <c:axId val="0"/>
      </c:bar3DChart>
      <c:catAx>
        <c:axId val="10494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4950400"/>
        <c:crosses val="autoZero"/>
        <c:auto val="1"/>
        <c:lblAlgn val="ctr"/>
        <c:lblOffset val="100"/>
      </c:catAx>
      <c:valAx>
        <c:axId val="104950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948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view3D>
      <c:rotX val="20"/>
      <c:rotY val="30"/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10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9</c:v>
                </c:pt>
                <c:pt idx="8">
                  <c:v>6</c:v>
                </c:pt>
                <c:pt idx="9">
                  <c:v>12</c:v>
                </c:pt>
                <c:pt idx="10">
                  <c:v>7</c:v>
                </c:pt>
                <c:pt idx="11">
                  <c:v>11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306</c:v>
                </c:pt>
                <c:pt idx="1">
                  <c:v>258</c:v>
                </c:pt>
                <c:pt idx="2">
                  <c:v>154</c:v>
                </c:pt>
                <c:pt idx="3">
                  <c:v>151</c:v>
                </c:pt>
                <c:pt idx="4">
                  <c:v>142</c:v>
                </c:pt>
                <c:pt idx="5">
                  <c:v>138</c:v>
                </c:pt>
                <c:pt idx="6">
                  <c:v>132</c:v>
                </c:pt>
                <c:pt idx="7">
                  <c:v>119</c:v>
                </c:pt>
                <c:pt idx="8">
                  <c:v>118</c:v>
                </c:pt>
                <c:pt idx="9">
                  <c:v>109</c:v>
                </c:pt>
                <c:pt idx="10">
                  <c:v>107</c:v>
                </c:pt>
                <c:pt idx="11">
                  <c:v>69</c:v>
                </c:pt>
              </c:numCache>
            </c:numRef>
          </c:val>
        </c:ser>
        <c:gapWidth val="100"/>
        <c:shape val="box"/>
        <c:axId val="104884864"/>
        <c:axId val="104890752"/>
        <c:axId val="0"/>
      </c:bar3DChart>
      <c:catAx>
        <c:axId val="104884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4890752"/>
        <c:crosses val="autoZero"/>
        <c:auto val="1"/>
        <c:lblAlgn val="ctr"/>
        <c:lblOffset val="100"/>
      </c:catAx>
      <c:valAx>
        <c:axId val="104890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884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FFFF00"/>
            </a:gs>
            <a:gs pos="50000">
              <a:srgbClr val="FE8637">
                <a:tint val="44500"/>
                <a:satMod val="160000"/>
              </a:srgbClr>
            </a:gs>
            <a:gs pos="100000">
              <a:srgbClr val="FE8637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45</c:v>
                </c:pt>
                <c:pt idx="1">
                  <c:v>25</c:v>
                </c:pt>
                <c:pt idx="2">
                  <c:v>35</c:v>
                </c:pt>
                <c:pt idx="3">
                  <c:v>10</c:v>
                </c:pt>
                <c:pt idx="4">
                  <c:v>20</c:v>
                </c:pt>
                <c:pt idx="5">
                  <c:v>7</c:v>
                </c:pt>
                <c:pt idx="6">
                  <c:v>32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9</c:v>
                </c:pt>
                <c:pt idx="1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ИКТ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38</c:v>
                </c:pt>
                <c:pt idx="1">
                  <c:v>19</c:v>
                </c:pt>
                <c:pt idx="2">
                  <c:v>8</c:v>
                </c:pt>
                <c:pt idx="3">
                  <c:v>28</c:v>
                </c:pt>
                <c:pt idx="4">
                  <c:v>11</c:v>
                </c:pt>
                <c:pt idx="5">
                  <c:v>22</c:v>
                </c:pt>
                <c:pt idx="6">
                  <c:v>8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4</c:v>
                </c:pt>
                <c:pt idx="1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Литература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25</c:v>
                </c:pt>
                <c:pt idx="1">
                  <c:v>39</c:v>
                </c:pt>
                <c:pt idx="2">
                  <c:v>20</c:v>
                </c:pt>
                <c:pt idx="3">
                  <c:v>8</c:v>
                </c:pt>
                <c:pt idx="4">
                  <c:v>26</c:v>
                </c:pt>
                <c:pt idx="5">
                  <c:v>6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9</c:v>
                </c:pt>
                <c:pt idx="10">
                  <c:v>6</c:v>
                </c:pt>
                <c:pt idx="1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Обществознание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34</c:v>
                </c:pt>
                <c:pt idx="1">
                  <c:v>19</c:v>
                </c:pt>
                <c:pt idx="2">
                  <c:v>26</c:v>
                </c:pt>
                <c:pt idx="3">
                  <c:v>15</c:v>
                </c:pt>
                <c:pt idx="4">
                  <c:v>7</c:v>
                </c:pt>
                <c:pt idx="5">
                  <c:v>7</c:v>
                </c:pt>
                <c:pt idx="6">
                  <c:v>16</c:v>
                </c:pt>
                <c:pt idx="7">
                  <c:v>10</c:v>
                </c:pt>
                <c:pt idx="8">
                  <c:v>11</c:v>
                </c:pt>
                <c:pt idx="9">
                  <c:v>14</c:v>
                </c:pt>
                <c:pt idx="10">
                  <c:v>11</c:v>
                </c:pt>
                <c:pt idx="11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Русский язык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22</c:v>
                </c:pt>
                <c:pt idx="1">
                  <c:v>31</c:v>
                </c:pt>
                <c:pt idx="2">
                  <c:v>6</c:v>
                </c:pt>
                <c:pt idx="3">
                  <c:v>11</c:v>
                </c:pt>
                <c:pt idx="4">
                  <c:v>20</c:v>
                </c:pt>
                <c:pt idx="5">
                  <c:v>7</c:v>
                </c:pt>
                <c:pt idx="6">
                  <c:v>9</c:v>
                </c:pt>
                <c:pt idx="7">
                  <c:v>12</c:v>
                </c:pt>
                <c:pt idx="8">
                  <c:v>14</c:v>
                </c:pt>
                <c:pt idx="9">
                  <c:v>10</c:v>
                </c:pt>
                <c:pt idx="10">
                  <c:v>6</c:v>
                </c:pt>
                <c:pt idx="11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21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>
                  <c:v>13</c:v>
                </c:pt>
                <c:pt idx="6">
                  <c:v>12</c:v>
                </c:pt>
                <c:pt idx="7">
                  <c:v>7</c:v>
                </c:pt>
                <c:pt idx="8">
                  <c:v>10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Лист1!$H$2:$H$13</c:f>
              <c:numCache>
                <c:formatCode>General</c:formatCode>
                <c:ptCount val="12"/>
                <c:pt idx="0">
                  <c:v>29</c:v>
                </c:pt>
                <c:pt idx="1">
                  <c:v>16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6</c:v>
                </c:pt>
                <c:pt idx="6">
                  <c:v>10</c:v>
                </c:pt>
                <c:pt idx="7">
                  <c:v>7</c:v>
                </c:pt>
                <c:pt idx="8">
                  <c:v>9</c:v>
                </c:pt>
                <c:pt idx="9">
                  <c:v>8</c:v>
                </c:pt>
                <c:pt idx="10">
                  <c:v>14</c:v>
                </c:pt>
                <c:pt idx="11">
                  <c:v>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Лист1!$I$2:$I$13</c:f>
              <c:numCache>
                <c:formatCode>General</c:formatCode>
                <c:ptCount val="12"/>
                <c:pt idx="0">
                  <c:v>15</c:v>
                </c:pt>
                <c:pt idx="1">
                  <c:v>20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35</c:v>
                </c:pt>
                <c:pt idx="6">
                  <c:v>4</c:v>
                </c:pt>
                <c:pt idx="7">
                  <c:v>10</c:v>
                </c:pt>
                <c:pt idx="8">
                  <c:v>8</c:v>
                </c:pt>
                <c:pt idx="9">
                  <c:v>12</c:v>
                </c:pt>
                <c:pt idx="10">
                  <c:v>6</c:v>
                </c:pt>
                <c:pt idx="11">
                  <c:v>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Физика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Лист1!$J$2:$J$13</c:f>
              <c:numCache>
                <c:formatCode>General</c:formatCode>
                <c:ptCount val="12"/>
                <c:pt idx="0">
                  <c:v>22</c:v>
                </c:pt>
                <c:pt idx="1">
                  <c:v>14</c:v>
                </c:pt>
                <c:pt idx="2">
                  <c:v>1</c:v>
                </c:pt>
                <c:pt idx="3">
                  <c:v>13</c:v>
                </c:pt>
                <c:pt idx="4">
                  <c:v>6</c:v>
                </c:pt>
                <c:pt idx="5">
                  <c:v>11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7</c:v>
                </c:pt>
                <c:pt idx="10">
                  <c:v>18</c:v>
                </c:pt>
                <c:pt idx="11">
                  <c:v>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ОБЖ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Лист1!$K$2:$K$13</c:f>
              <c:numCache>
                <c:formatCode>General</c:formatCode>
                <c:ptCount val="12"/>
                <c:pt idx="0">
                  <c:v>23</c:v>
                </c:pt>
                <c:pt idx="1">
                  <c:v>15</c:v>
                </c:pt>
                <c:pt idx="2">
                  <c:v>18</c:v>
                </c:pt>
                <c:pt idx="3">
                  <c:v>10</c:v>
                </c:pt>
                <c:pt idx="4">
                  <c:v>7</c:v>
                </c:pt>
                <c:pt idx="5">
                  <c:v>6</c:v>
                </c:pt>
                <c:pt idx="6">
                  <c:v>13</c:v>
                </c:pt>
                <c:pt idx="7">
                  <c:v>10</c:v>
                </c:pt>
                <c:pt idx="8">
                  <c:v>8</c:v>
                </c:pt>
                <c:pt idx="9">
                  <c:v>12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Английский яз.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Лист1!$L$2:$L$13</c:f>
              <c:numCache>
                <c:formatCode>General</c:formatCode>
                <c:ptCount val="12"/>
                <c:pt idx="0">
                  <c:v>16</c:v>
                </c:pt>
                <c:pt idx="1">
                  <c:v>28</c:v>
                </c:pt>
                <c:pt idx="2">
                  <c:v>9</c:v>
                </c:pt>
                <c:pt idx="3">
                  <c:v>18</c:v>
                </c:pt>
                <c:pt idx="4">
                  <c:v>9</c:v>
                </c:pt>
                <c:pt idx="5">
                  <c:v>7</c:v>
                </c:pt>
                <c:pt idx="6">
                  <c:v>2</c:v>
                </c:pt>
                <c:pt idx="7">
                  <c:v>9</c:v>
                </c:pt>
                <c:pt idx="8">
                  <c:v>9</c:v>
                </c:pt>
                <c:pt idx="9">
                  <c:v>6</c:v>
                </c:pt>
                <c:pt idx="10">
                  <c:v>10</c:v>
                </c:pt>
                <c:pt idx="11">
                  <c:v>8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Химия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Интересно узнавать о новом</c:v>
                </c:pt>
                <c:pt idx="1">
                  <c:v>Интересно слушать объяснения учителя</c:v>
                </c:pt>
                <c:pt idx="2">
                  <c:v>Интересно узнавать о жизни людей</c:v>
                </c:pt>
                <c:pt idx="3">
                  <c:v>Предмет входит в круг моих интересов</c:v>
                </c:pt>
                <c:pt idx="4">
                  <c:v>Учитель преподает необычно</c:v>
                </c:pt>
                <c:pt idx="5">
                  <c:v>Интересно решать задачи, выполнять задания</c:v>
                </c:pt>
                <c:pt idx="6">
                  <c:v>Интересно выяснять причины явлений</c:v>
                </c:pt>
                <c:pt idx="7">
                  <c:v>Интересно, т. к. этот предмет дается легко</c:v>
                </c:pt>
                <c:pt idx="8">
                  <c:v>Интересно самому находить дополнительные сведения</c:v>
                </c:pt>
                <c:pt idx="9">
                  <c:v>Предмет мобилизует волю, заставляет мыслить</c:v>
                </c:pt>
                <c:pt idx="10">
                  <c:v>Интересно находить объяснение явлению</c:v>
                </c:pt>
                <c:pt idx="11">
                  <c:v>По предмету легко получить отметку</c:v>
                </c:pt>
              </c:strCache>
            </c:strRef>
          </c:cat>
          <c:val>
            <c:numRef>
              <c:f>Лист1!$M$2:$M$13</c:f>
              <c:numCache>
                <c:formatCode>General</c:formatCode>
                <c:ptCount val="12"/>
                <c:pt idx="0">
                  <c:v>16</c:v>
                </c:pt>
                <c:pt idx="1">
                  <c:v>19</c:v>
                </c:pt>
                <c:pt idx="2">
                  <c:v>4</c:v>
                </c:pt>
                <c:pt idx="3">
                  <c:v>8</c:v>
                </c:pt>
                <c:pt idx="4">
                  <c:v>7</c:v>
                </c:pt>
                <c:pt idx="5">
                  <c:v>11</c:v>
                </c:pt>
                <c:pt idx="6">
                  <c:v>6</c:v>
                </c:pt>
                <c:pt idx="7">
                  <c:v>11</c:v>
                </c:pt>
                <c:pt idx="8">
                  <c:v>8</c:v>
                </c:pt>
                <c:pt idx="9">
                  <c:v>8</c:v>
                </c:pt>
                <c:pt idx="10">
                  <c:v>13</c:v>
                </c:pt>
                <c:pt idx="11">
                  <c:v>6</c:v>
                </c:pt>
              </c:numCache>
            </c:numRef>
          </c:val>
        </c:ser>
        <c:shape val="box"/>
        <c:axId val="114168576"/>
        <c:axId val="114170112"/>
        <c:axId val="0"/>
      </c:bar3DChart>
      <c:catAx>
        <c:axId val="114168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14170112"/>
        <c:crosses val="autoZero"/>
        <c:auto val="1"/>
        <c:lblAlgn val="ctr"/>
        <c:lblOffset val="100"/>
      </c:catAx>
      <c:valAx>
        <c:axId val="114170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16857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2011/2012 уч. год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История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Обществознание</c:v>
                </c:pt>
                <c:pt idx="5">
                  <c:v>География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Биология</c:v>
                </c:pt>
                <c:pt idx="9">
                  <c:v>Англ. язык</c:v>
                </c:pt>
                <c:pt idx="10">
                  <c:v>Химия</c:v>
                </c:pt>
                <c:pt idx="11">
                  <c:v>Физика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</c:v>
                </c:pt>
                <c:pt idx="1">
                  <c:v>13</c:v>
                </c:pt>
                <c:pt idx="2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2012/2013 уч. год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История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Обществознание</c:v>
                </c:pt>
                <c:pt idx="5">
                  <c:v>География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Биология</c:v>
                </c:pt>
                <c:pt idx="9">
                  <c:v>Англ. язык</c:v>
                </c:pt>
                <c:pt idx="10">
                  <c:v>Химия</c:v>
                </c:pt>
                <c:pt idx="11">
                  <c:v>Физика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2013/2014 уч. год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Информатика и ИКТ</c:v>
                </c:pt>
                <c:pt idx="1">
                  <c:v>История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Обществознание</c:v>
                </c:pt>
                <c:pt idx="5">
                  <c:v>География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Биология</c:v>
                </c:pt>
                <c:pt idx="9">
                  <c:v>Англ. язык</c:v>
                </c:pt>
                <c:pt idx="10">
                  <c:v>Химия</c:v>
                </c:pt>
                <c:pt idx="11">
                  <c:v>Физика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10.4</c:v>
                </c:pt>
                <c:pt idx="1">
                  <c:v>11.8</c:v>
                </c:pt>
                <c:pt idx="2">
                  <c:v>8.5</c:v>
                </c:pt>
                <c:pt idx="3">
                  <c:v>10.200000000000001</c:v>
                </c:pt>
                <c:pt idx="4">
                  <c:v>9.9</c:v>
                </c:pt>
                <c:pt idx="5">
                  <c:v>6.8</c:v>
                </c:pt>
                <c:pt idx="6">
                  <c:v>7.8</c:v>
                </c:pt>
                <c:pt idx="7">
                  <c:v>7.3</c:v>
                </c:pt>
                <c:pt idx="8">
                  <c:v>7.4</c:v>
                </c:pt>
                <c:pt idx="9">
                  <c:v>7.3</c:v>
                </c:pt>
                <c:pt idx="10">
                  <c:v>6.5</c:v>
                </c:pt>
                <c:pt idx="11">
                  <c:v>6.2</c:v>
                </c:pt>
              </c:numCache>
            </c:numRef>
          </c:val>
        </c:ser>
        <c:marker val="1"/>
        <c:axId val="130715008"/>
        <c:axId val="130733568"/>
      </c:lineChart>
      <c:catAx>
        <c:axId val="13071500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  <a:effectLst/>
                  </a:defRPr>
                </a:pPr>
                <a:r>
                  <a:rPr lang="ru-RU" sz="1600" b="1" dirty="0" smtClean="0">
                    <a:solidFill>
                      <a:srgbClr val="C00000"/>
                    </a:solidFill>
                    <a:effectLst/>
                  </a:rPr>
                  <a:t>Учебные предметы</a:t>
                </a:r>
                <a:endParaRPr lang="ru-RU" sz="1600" b="1" dirty="0">
                  <a:solidFill>
                    <a:srgbClr val="C00000"/>
                  </a:solidFill>
                  <a:effectLst/>
                </a:endParaRPr>
              </a:p>
            </c:rich>
          </c:tx>
        </c:title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0733568"/>
        <c:crosses val="autoZero"/>
        <c:auto val="1"/>
        <c:lblAlgn val="ctr"/>
        <c:lblOffset val="100"/>
      </c:catAx>
      <c:valAx>
        <c:axId val="130733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r>
                  <a:rPr lang="ru-RU" sz="1600" dirty="0" smtClean="0">
                    <a:solidFill>
                      <a:srgbClr val="C00000"/>
                    </a:solidFill>
                  </a:rPr>
                  <a:t>Кол-во ответов обучающихся в %</a:t>
                </a:r>
                <a:r>
                  <a:rPr lang="ru-RU" sz="1600" baseline="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 sz="1600" dirty="0">
                  <a:solidFill>
                    <a:srgbClr val="C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8707482993197282E-2"/>
              <c:y val="2.8807920182615798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0715008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C56F-04DC-45BD-A473-03946919D363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6BE39-A58C-4DFC-A658-5B7C516987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BE39-A58C-4DFC-A658-5B7C5169871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6BE39-A58C-4DFC-A658-5B7C5169871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44563-8999-4DFA-8C38-66287CD1B498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46D231-5908-4211-8059-0C32C72A6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3302/lenuschkam.165/0_29efb_ff807fe7_XL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snyak.ru/_nw/22/62326330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Картинка 386 из 96000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493" t="664" r="7448" b="-664"/>
          <a:stretch/>
        </p:blipFill>
        <p:spPr bwMode="auto">
          <a:xfrm>
            <a:off x="3584161" y="-24"/>
            <a:ext cx="5416995" cy="43200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3840768"/>
            <a:ext cx="6172200" cy="2160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анкетирования обучающихся 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ВСШ № 21 при ИТУ</a:t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2013/2014 учебный год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4538"/>
            <a:ext cx="7920000" cy="767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интересов обучающихся </a:t>
            </a:r>
            <a:br>
              <a:rPr lang="ru-RU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изучению учебных предметов</a:t>
            </a:r>
            <a:endParaRPr lang="ru-RU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63718291"/>
              </p:ext>
            </p:extLst>
          </p:nvPr>
        </p:nvGraphicFramePr>
        <p:xfrm>
          <a:off x="285720" y="1000108"/>
          <a:ext cx="8429684" cy="542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301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ucheniki_w450_h468[1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429000"/>
            <a:ext cx="3114763" cy="3240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Picture 2" descr="http://www.fisnyak.ru/_nw/22/6232633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b="5042"/>
          <a:stretch>
            <a:fillRect/>
          </a:stretch>
        </p:blipFill>
        <p:spPr bwMode="auto">
          <a:xfrm flipH="1">
            <a:off x="6286512" y="0"/>
            <a:ext cx="2312663" cy="28800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57232"/>
            <a:ext cx="7467600" cy="540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данные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28662" y="2071678"/>
            <a:ext cx="7200000" cy="3960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Принимали участие: </a:t>
            </a:r>
            <a:r>
              <a:rPr lang="ru-RU" sz="2000" b="1" dirty="0" smtClean="0">
                <a:solidFill>
                  <a:srgbClr val="0070C0"/>
                </a:solidFill>
              </a:rPr>
              <a:t>195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обучающихся.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Дали положительный ответ на вопрос о наличии интереса к тому или иному учебному предмету: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1803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раза.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Дали положительный ответ на вопрос о необходимости изучения того или иного учебного предмета: </a:t>
            </a:r>
            <a:r>
              <a:rPr lang="ru-RU" sz="2000" b="1" smtClean="0">
                <a:solidFill>
                  <a:srgbClr val="0070C0"/>
                </a:solidFill>
              </a:rPr>
              <a:t>1984 раза.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6842" y="565860"/>
            <a:ext cx="864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мотивов учения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752594" y="1357298"/>
            <a:ext cx="4320000" cy="5040000"/>
          </a:xfrm>
        </p:spPr>
        <p:txBody>
          <a:bodyPr>
            <a:normAutofit/>
          </a:bodyPr>
          <a:lstStyle/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1</a:t>
            </a:r>
            <a:r>
              <a:rPr lang="ru-RU" sz="1200" dirty="0" smtClean="0"/>
              <a:t> – Хочу закончить школу и учиться дальше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1200" b="1" dirty="0" smtClean="0"/>
              <a:t>2</a:t>
            </a:r>
            <a:r>
              <a:rPr lang="ru-RU" sz="1200" dirty="0" smtClean="0"/>
              <a:t> – Понимаю, что знания мне нужны для будущего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3</a:t>
            </a:r>
            <a:r>
              <a:rPr lang="ru-RU" sz="1200" dirty="0" smtClean="0"/>
              <a:t> – Хочу быть культурным и развитым человеком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4</a:t>
            </a:r>
            <a:r>
              <a:rPr lang="ru-RU" sz="1200" dirty="0" smtClean="0"/>
              <a:t> – Мне не нравится учиться, но я вынужден это делать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5 – </a:t>
            </a:r>
            <a:r>
              <a:rPr lang="ru-RU" sz="1200" dirty="0" smtClean="0"/>
              <a:t>Я не хочу учиться, но боюсь быть наказанным 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6 – </a:t>
            </a:r>
            <a:r>
              <a:rPr lang="ru-RU" sz="1200" dirty="0" smtClean="0"/>
              <a:t>Мне нравится учиться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7 – </a:t>
            </a:r>
            <a:r>
              <a:rPr lang="ru-RU" sz="1200" dirty="0" smtClean="0"/>
              <a:t>Люблю узнавать новое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8 – </a:t>
            </a:r>
            <a:r>
              <a:rPr lang="ru-RU" sz="1200" dirty="0" smtClean="0"/>
              <a:t>Нравятся необычные и нестандартные уроки учителей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9 – </a:t>
            </a:r>
            <a:r>
              <a:rPr lang="ru-RU" sz="1200" dirty="0" smtClean="0"/>
              <a:t>Мне нравится преодолевать трудности в учебной деятельности</a:t>
            </a:r>
          </a:p>
          <a:p>
            <a:pPr marL="0" indent="-357188">
              <a:spcAft>
                <a:spcPts val="600"/>
              </a:spcAft>
              <a:buNone/>
            </a:pPr>
            <a:r>
              <a:rPr lang="ru-RU" sz="1200" b="1" dirty="0" smtClean="0"/>
              <a:t>10 – </a:t>
            </a:r>
            <a:r>
              <a:rPr lang="ru-RU" sz="1200" dirty="0" smtClean="0"/>
              <a:t>Люблю уроки, на которых можно рассуждать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11 – </a:t>
            </a:r>
            <a:r>
              <a:rPr lang="ru-RU" sz="1200" dirty="0" smtClean="0"/>
              <a:t>Люблю, когда учитель оценивает справедливо мои успехи</a:t>
            </a:r>
            <a:endParaRPr lang="ru-RU" sz="1200" b="1" dirty="0" smtClean="0"/>
          </a:p>
          <a:p>
            <a:pPr marL="357188" indent="-357188">
              <a:spcAft>
                <a:spcPts val="600"/>
              </a:spcAft>
              <a:buNone/>
            </a:pPr>
            <a:endParaRPr lang="ru-RU" sz="14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01595469"/>
              </p:ext>
            </p:extLst>
          </p:nvPr>
        </p:nvGraphicFramePr>
        <p:xfrm>
          <a:off x="179512" y="1340768"/>
          <a:ext cx="4678240" cy="480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9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80" y="420174"/>
            <a:ext cx="8640000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учебных предметов 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субъективной необходимости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изучения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01595469"/>
              </p:ext>
            </p:extLst>
          </p:nvPr>
        </p:nvGraphicFramePr>
        <p:xfrm>
          <a:off x="285720" y="1285860"/>
          <a:ext cx="807249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9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80" y="351546"/>
            <a:ext cx="864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«мотивов необходимости»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изучения учебных предметов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43438" y="1357298"/>
            <a:ext cx="4320000" cy="3600000"/>
          </a:xfrm>
        </p:spPr>
        <p:txBody>
          <a:bodyPr>
            <a:normAutofit/>
          </a:bodyPr>
          <a:lstStyle/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1</a:t>
            </a:r>
            <a:r>
              <a:rPr lang="ru-RU" sz="1200" dirty="0" smtClean="0"/>
              <a:t> – Предмет формирует полезные умения, которые пригодятся в жизни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1200" b="1" dirty="0" smtClean="0"/>
              <a:t>2</a:t>
            </a:r>
            <a:r>
              <a:rPr lang="ru-RU" sz="1200" dirty="0" smtClean="0"/>
              <a:t> – Предмет учит разбираться в жизни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3</a:t>
            </a:r>
            <a:r>
              <a:rPr lang="ru-RU" sz="1200" dirty="0" smtClean="0"/>
              <a:t> – Предмет развивает интеллект, расширяет кругозор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4</a:t>
            </a:r>
            <a:r>
              <a:rPr lang="ru-RU" sz="1200" dirty="0" smtClean="0"/>
              <a:t> – Предмет будет в итоговом тестировании, на экзамене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5 – </a:t>
            </a:r>
            <a:r>
              <a:rPr lang="ru-RU" sz="1200" dirty="0" smtClean="0"/>
              <a:t>Знание предмета необходимо для развития экономики страны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6 – </a:t>
            </a:r>
            <a:r>
              <a:rPr lang="ru-RU" sz="1200" dirty="0" smtClean="0"/>
              <a:t>Эта наука бурно развивается в настоящее время и играет  большую роль в жизни общества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7 – </a:t>
            </a:r>
            <a:r>
              <a:rPr lang="ru-RU" sz="1200" dirty="0" smtClean="0"/>
              <a:t>Предмет пригодится для поступления в колледж, вуз, он будет необходим в будущей жизни</a:t>
            </a:r>
          </a:p>
          <a:p>
            <a:pPr marL="265113" indent="-265113">
              <a:spcAft>
                <a:spcPts val="600"/>
              </a:spcAft>
              <a:buNone/>
            </a:pPr>
            <a:endParaRPr lang="ru-RU" sz="14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01595469"/>
              </p:ext>
            </p:extLst>
          </p:nvPr>
        </p:nvGraphicFramePr>
        <p:xfrm>
          <a:off x="142844" y="1285860"/>
          <a:ext cx="4678240" cy="480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9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80108"/>
            <a:ext cx="74676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мотива в понимании необходимости изучения конкретного предмета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44" y="928670"/>
          <a:ext cx="8786842" cy="57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4422"/>
            <a:ext cx="7920000" cy="72000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учебных предметов по интересу</a:t>
            </a:r>
            <a:b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77469145"/>
              </p:ext>
            </p:extLst>
          </p:nvPr>
        </p:nvGraphicFramePr>
        <p:xfrm>
          <a:off x="457200" y="1143000"/>
          <a:ext cx="7920038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9786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8280" y="137232"/>
            <a:ext cx="86400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«мотивов интереса»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изучения учебных предметов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81156" y="812272"/>
            <a:ext cx="4320000" cy="5940000"/>
          </a:xfrm>
        </p:spPr>
        <p:txBody>
          <a:bodyPr>
            <a:normAutofit lnSpcReduction="10000"/>
          </a:bodyPr>
          <a:lstStyle/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1</a:t>
            </a:r>
            <a:r>
              <a:rPr lang="ru-RU" sz="1200" dirty="0" smtClean="0"/>
              <a:t> – Интересно узнавать о новых фактах, удивительных событиях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2</a:t>
            </a:r>
            <a:r>
              <a:rPr lang="ru-RU" sz="1200" dirty="0" smtClean="0"/>
              <a:t> – Интересно узнавать о жизни людей  и их деятельности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3</a:t>
            </a:r>
            <a:r>
              <a:rPr lang="ru-RU" sz="1200" dirty="0" smtClean="0"/>
              <a:t> – Интересно выяснять причины событий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4</a:t>
            </a:r>
            <a:r>
              <a:rPr lang="ru-RU" sz="1200" dirty="0" smtClean="0"/>
              <a:t> – Интересно слушать объяснения учителя по этому предмету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5 – </a:t>
            </a:r>
            <a:r>
              <a:rPr lang="ru-RU" sz="1200" dirty="0" smtClean="0"/>
              <a:t>Интересно на уроках решать задачи, выполнять упражнения, практические работы, заполнять карты, схемы, таблицы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6 – </a:t>
            </a:r>
            <a:r>
              <a:rPr lang="ru-RU" sz="1200" dirty="0" smtClean="0"/>
              <a:t>Интересно самому находить дополнительные сведения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7 – </a:t>
            </a:r>
            <a:r>
              <a:rPr lang="ru-RU" sz="1200" dirty="0" smtClean="0"/>
              <a:t>Интересно находить объяснения явлению, ставить проблему и разрешать ее, проводить исследование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8 – </a:t>
            </a:r>
            <a:r>
              <a:rPr lang="ru-RU" sz="1200" dirty="0" smtClean="0"/>
              <a:t>Интересно, так как учитель преподает необычно и этим привлекает ученика</a:t>
            </a:r>
          </a:p>
          <a:p>
            <a:pPr marL="265113" indent="-265113">
              <a:spcAft>
                <a:spcPts val="600"/>
              </a:spcAft>
              <a:buNone/>
            </a:pPr>
            <a:r>
              <a:rPr lang="ru-RU" sz="1200" b="1" dirty="0" smtClean="0"/>
              <a:t>9 – </a:t>
            </a:r>
            <a:r>
              <a:rPr lang="ru-RU" sz="1200" dirty="0" smtClean="0"/>
              <a:t>Интересно, так как этот предмет дается мне легко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10 – </a:t>
            </a:r>
            <a:r>
              <a:rPr lang="ru-RU" sz="1200" dirty="0" smtClean="0"/>
              <a:t>Этот предмет связан с другими предметами, которые входят в круг моих интересов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11 – </a:t>
            </a:r>
            <a:r>
              <a:rPr lang="ru-RU" sz="1200" dirty="0" smtClean="0"/>
              <a:t>Интересно, так как по этому предмету легко получить отметку</a:t>
            </a:r>
          </a:p>
          <a:p>
            <a:pPr marL="357188" indent="-357188">
              <a:spcAft>
                <a:spcPts val="600"/>
              </a:spcAft>
              <a:buNone/>
            </a:pPr>
            <a:r>
              <a:rPr lang="ru-RU" sz="1200" b="1" dirty="0" smtClean="0"/>
              <a:t>12 – </a:t>
            </a:r>
            <a:r>
              <a:rPr lang="ru-RU" sz="1200" dirty="0" smtClean="0"/>
              <a:t>Интересно, потому что этот предмет мобилизует волю и заставляет сосредоточенно мыслить</a:t>
            </a:r>
            <a:endParaRPr lang="ru-RU" sz="1200" b="1" dirty="0" smtClean="0"/>
          </a:p>
          <a:p>
            <a:pPr marL="265113" indent="-265113">
              <a:spcAft>
                <a:spcPts val="600"/>
              </a:spcAft>
              <a:buNone/>
            </a:pPr>
            <a:endParaRPr lang="ru-RU" sz="14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01595469"/>
              </p:ext>
            </p:extLst>
          </p:nvPr>
        </p:nvGraphicFramePr>
        <p:xfrm>
          <a:off x="142844" y="1285860"/>
          <a:ext cx="4678240" cy="480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9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80108"/>
            <a:ext cx="74676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мотива в проявлении интереса к изучению конкретного предмета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42844" y="928670"/>
          <a:ext cx="8786842" cy="5757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567</TotalTime>
  <Words>411</Words>
  <Application>Microsoft Office PowerPoint</Application>
  <PresentationFormat>Экран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Результаты анкетирования обучающихся  МОУ ВСШ № 21 при ИТУ  2013/2014 учебный год</vt:lpstr>
      <vt:lpstr>Общие данные</vt:lpstr>
      <vt:lpstr>Рейтинг мотивов учения  </vt:lpstr>
      <vt:lpstr>Рейтинг учебных предметов  по субъективной необходимости их изучения  </vt:lpstr>
      <vt:lpstr>Рейтинг «мотивов необходимости»  изучения учебных предметов</vt:lpstr>
      <vt:lpstr>Место мотива в понимании необходимости изучения конкретного предмета</vt:lpstr>
      <vt:lpstr>Рейтинг учебных предметов по интересу </vt:lpstr>
      <vt:lpstr>Рейтинг «мотивов интереса»  изучения учебных предметов</vt:lpstr>
      <vt:lpstr>Место мотива в проявлении интереса к изучению конкретного предмета</vt:lpstr>
      <vt:lpstr>Динамика интересов обучающихся  к изучению учебных предметов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203</cp:revision>
  <dcterms:created xsi:type="dcterms:W3CDTF">2011-10-27T04:47:58Z</dcterms:created>
  <dcterms:modified xsi:type="dcterms:W3CDTF">2014-11-08T11:12:48Z</dcterms:modified>
</cp:coreProperties>
</file>